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 id="2147483686" r:id="rId3"/>
  </p:sldMasterIdLst>
  <p:notesMasterIdLst>
    <p:notesMasterId r:id="rId39"/>
  </p:notesMasterIdLst>
  <p:handoutMasterIdLst>
    <p:handoutMasterId r:id="rId40"/>
  </p:handoutMasterIdLst>
  <p:sldIdLst>
    <p:sldId id="265" r:id="rId4"/>
    <p:sldId id="310" r:id="rId5"/>
    <p:sldId id="360" r:id="rId6"/>
    <p:sldId id="320" r:id="rId7"/>
    <p:sldId id="321" r:id="rId8"/>
    <p:sldId id="325" r:id="rId9"/>
    <p:sldId id="355" r:id="rId10"/>
    <p:sldId id="357" r:id="rId11"/>
    <p:sldId id="363" r:id="rId12"/>
    <p:sldId id="353" r:id="rId13"/>
    <p:sldId id="326" r:id="rId14"/>
    <p:sldId id="356" r:id="rId15"/>
    <p:sldId id="334" r:id="rId16"/>
    <p:sldId id="358" r:id="rId17"/>
    <p:sldId id="339" r:id="rId18"/>
    <p:sldId id="340" r:id="rId19"/>
    <p:sldId id="361" r:id="rId20"/>
    <p:sldId id="327" r:id="rId21"/>
    <p:sldId id="343" r:id="rId22"/>
    <p:sldId id="344" r:id="rId23"/>
    <p:sldId id="345" r:id="rId24"/>
    <p:sldId id="351" r:id="rId25"/>
    <p:sldId id="346" r:id="rId26"/>
    <p:sldId id="347" r:id="rId27"/>
    <p:sldId id="350" r:id="rId28"/>
    <p:sldId id="354" r:id="rId29"/>
    <p:sldId id="352" r:id="rId30"/>
    <p:sldId id="362" r:id="rId31"/>
    <p:sldId id="330" r:id="rId32"/>
    <p:sldId id="364" r:id="rId33"/>
    <p:sldId id="331" r:id="rId34"/>
    <p:sldId id="359" r:id="rId35"/>
    <p:sldId id="348" r:id="rId36"/>
    <p:sldId id="349" r:id="rId37"/>
    <p:sldId id="314" r:id="rId38"/>
  </p:sldIdLst>
  <p:sldSz cx="12188825" cy="6858000"/>
  <p:notesSz cx="6858000" cy="9144000"/>
  <p:custDataLst>
    <p:tags r:id="rId41"/>
  </p:custData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5401" autoAdjust="0"/>
  </p:normalViewPr>
  <p:slideViewPr>
    <p:cSldViewPr showGuides="1">
      <p:cViewPr varScale="1">
        <p:scale>
          <a:sx n="90" d="100"/>
          <a:sy n="90" d="100"/>
        </p:scale>
        <p:origin x="576" y="108"/>
      </p:cViewPr>
      <p:guideLst>
        <p:guide pos="3839"/>
        <p:guide orient="horz" pos="2160"/>
      </p:guideLst>
    </p:cSldViewPr>
  </p:slideViewPr>
  <p:outlineViewPr>
    <p:cViewPr>
      <p:scale>
        <a:sx n="33" d="100"/>
        <a:sy n="33" d="100"/>
      </p:scale>
      <p:origin x="0" y="0"/>
    </p:cViewPr>
  </p:outlineViewPr>
  <p:notesTextViewPr>
    <p:cViewPr>
      <p:scale>
        <a:sx n="3" d="2"/>
        <a:sy n="3" d="2"/>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2.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4-03-03T19:18:15.020" idx="6">
    <p:pos x="10" y="10"/>
    <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19C0C8-75FA-43EC-8DBE-C54A8455CEE1}"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5CBAE4C-39CE-4BAF-B759-E40EE17D6544}">
      <dgm:prSet phldrT="[Text]"/>
      <dgm:spPr/>
      <dgm:t>
        <a:bodyPr/>
        <a:lstStyle/>
        <a:p>
          <a:r>
            <a:rPr lang="en-US" dirty="0"/>
            <a:t>Client</a:t>
          </a:r>
        </a:p>
      </dgm:t>
    </dgm:pt>
    <dgm:pt modelId="{D074DEDF-8A29-4F74-854A-2FE594D58842}" type="parTrans" cxnId="{CFEA53E2-13F9-4947-8498-75F9A938A7C4}">
      <dgm:prSet/>
      <dgm:spPr/>
      <dgm:t>
        <a:bodyPr/>
        <a:lstStyle/>
        <a:p>
          <a:endParaRPr lang="en-US"/>
        </a:p>
      </dgm:t>
    </dgm:pt>
    <dgm:pt modelId="{709B3B39-CA8C-4FD9-A8C7-7BE15A0086B2}" type="sibTrans" cxnId="{CFEA53E2-13F9-4947-8498-75F9A938A7C4}">
      <dgm:prSet/>
      <dgm:spPr/>
      <dgm:t>
        <a:bodyPr/>
        <a:lstStyle/>
        <a:p>
          <a:endParaRPr lang="en-US"/>
        </a:p>
      </dgm:t>
    </dgm:pt>
    <dgm:pt modelId="{EF234302-DE04-481F-A36E-7285209F398A}">
      <dgm:prSet phldrT="[Text]"/>
      <dgm:spPr/>
      <dgm:t>
        <a:bodyPr/>
        <a:lstStyle/>
        <a:p>
          <a:r>
            <a:rPr lang="en-US" dirty="0"/>
            <a:t>Query Engine</a:t>
          </a:r>
        </a:p>
      </dgm:t>
    </dgm:pt>
    <dgm:pt modelId="{EF6528D4-B63F-4254-9386-3EB1E6ED8D5E}" type="parTrans" cxnId="{185BFC97-1683-4101-AB1B-E987FDB73BE7}">
      <dgm:prSet/>
      <dgm:spPr/>
      <dgm:t>
        <a:bodyPr/>
        <a:lstStyle/>
        <a:p>
          <a:endParaRPr lang="en-US"/>
        </a:p>
      </dgm:t>
    </dgm:pt>
    <dgm:pt modelId="{12B9AB4E-B8DE-4FAE-BEEF-13EE57F34382}" type="sibTrans" cxnId="{185BFC97-1683-4101-AB1B-E987FDB73BE7}">
      <dgm:prSet/>
      <dgm:spPr/>
      <dgm:t>
        <a:bodyPr/>
        <a:lstStyle/>
        <a:p>
          <a:endParaRPr lang="en-US"/>
        </a:p>
      </dgm:t>
    </dgm:pt>
    <dgm:pt modelId="{DD99AA12-AE1E-4EA7-9975-484AF86EEE40}">
      <dgm:prSet phldrT="[Text]"/>
      <dgm:spPr/>
      <dgm:t>
        <a:bodyPr/>
        <a:lstStyle/>
        <a:p>
          <a:r>
            <a:rPr lang="en-US" dirty="0"/>
            <a:t>Storage Engine</a:t>
          </a:r>
        </a:p>
      </dgm:t>
    </dgm:pt>
    <dgm:pt modelId="{3D634CA6-520B-4DC0-A8FA-938B8429C88C}" type="parTrans" cxnId="{A9D0F790-3536-46F2-816F-FB528C2784A6}">
      <dgm:prSet/>
      <dgm:spPr/>
      <dgm:t>
        <a:bodyPr/>
        <a:lstStyle/>
        <a:p>
          <a:endParaRPr lang="en-US"/>
        </a:p>
      </dgm:t>
    </dgm:pt>
    <dgm:pt modelId="{A4F0A193-B2A3-4D57-A8A5-E755FBDCDB29}" type="sibTrans" cxnId="{A9D0F790-3536-46F2-816F-FB528C2784A6}">
      <dgm:prSet/>
      <dgm:spPr/>
      <dgm:t>
        <a:bodyPr/>
        <a:lstStyle/>
        <a:p>
          <a:endParaRPr lang="en-US"/>
        </a:p>
      </dgm:t>
    </dgm:pt>
    <dgm:pt modelId="{7AA1DC13-913F-4A25-89F7-A245B5E3DC14}">
      <dgm:prSet phldrT="[Text]"/>
      <dgm:spPr/>
      <dgm:t>
        <a:bodyPr/>
        <a:lstStyle/>
        <a:p>
          <a:r>
            <a:rPr lang="en-US" dirty="0"/>
            <a:t>Storage</a:t>
          </a:r>
        </a:p>
        <a:p>
          <a:r>
            <a:rPr lang="en-US" dirty="0"/>
            <a:t>(RAM or HD)</a:t>
          </a:r>
        </a:p>
      </dgm:t>
    </dgm:pt>
    <dgm:pt modelId="{FCF7C296-9EFD-49C9-9615-CD23705B0A56}" type="parTrans" cxnId="{8B8E8298-9CA9-4348-AD66-C42F26A0C801}">
      <dgm:prSet/>
      <dgm:spPr/>
      <dgm:t>
        <a:bodyPr/>
        <a:lstStyle/>
        <a:p>
          <a:endParaRPr lang="en-US"/>
        </a:p>
      </dgm:t>
    </dgm:pt>
    <dgm:pt modelId="{AF72D7D7-3AFE-4417-B644-20B0000E6A12}" type="sibTrans" cxnId="{8B8E8298-9CA9-4348-AD66-C42F26A0C801}">
      <dgm:prSet/>
      <dgm:spPr/>
      <dgm:t>
        <a:bodyPr/>
        <a:lstStyle/>
        <a:p>
          <a:endParaRPr lang="en-US"/>
        </a:p>
      </dgm:t>
    </dgm:pt>
    <dgm:pt modelId="{B9F1E82F-6F8F-4C37-9F10-C69CAD355352}">
      <dgm:prSet phldrT="[Text]"/>
      <dgm:spPr/>
      <dgm:t>
        <a:bodyPr/>
        <a:lstStyle/>
        <a:p>
          <a:r>
            <a:rPr lang="en-US" dirty="0"/>
            <a:t>Query Engine</a:t>
          </a:r>
        </a:p>
      </dgm:t>
    </dgm:pt>
    <dgm:pt modelId="{4C644132-92BD-4A7D-9AC8-6453960C0277}" type="parTrans" cxnId="{B1A30EBD-9F34-4A0E-955A-2D7DD8CD0000}">
      <dgm:prSet/>
      <dgm:spPr/>
      <dgm:t>
        <a:bodyPr/>
        <a:lstStyle/>
        <a:p>
          <a:endParaRPr lang="en-US"/>
        </a:p>
      </dgm:t>
    </dgm:pt>
    <dgm:pt modelId="{7B93658C-8A58-4FCE-AB94-D51081BF9D1E}" type="sibTrans" cxnId="{B1A30EBD-9F34-4A0E-955A-2D7DD8CD0000}">
      <dgm:prSet/>
      <dgm:spPr/>
      <dgm:t>
        <a:bodyPr/>
        <a:lstStyle/>
        <a:p>
          <a:endParaRPr lang="en-US"/>
        </a:p>
      </dgm:t>
    </dgm:pt>
    <dgm:pt modelId="{482ADDA1-499A-420F-9F1C-40249D51E811}" type="pres">
      <dgm:prSet presAssocID="{4A19C0C8-75FA-43EC-8DBE-C54A8455CEE1}" presName="cycle" presStyleCnt="0">
        <dgm:presLayoutVars>
          <dgm:dir/>
          <dgm:resizeHandles val="exact"/>
        </dgm:presLayoutVars>
      </dgm:prSet>
      <dgm:spPr/>
    </dgm:pt>
    <dgm:pt modelId="{EA0D3AEA-EA54-4C77-A853-E04B8B9057B5}" type="pres">
      <dgm:prSet presAssocID="{B5CBAE4C-39CE-4BAF-B759-E40EE17D6544}" presName="node" presStyleLbl="node1" presStyleIdx="0" presStyleCnt="5">
        <dgm:presLayoutVars>
          <dgm:bulletEnabled val="1"/>
        </dgm:presLayoutVars>
      </dgm:prSet>
      <dgm:spPr/>
    </dgm:pt>
    <dgm:pt modelId="{24638F22-518F-4C4A-AA48-FE9EDA45DB2F}" type="pres">
      <dgm:prSet presAssocID="{709B3B39-CA8C-4FD9-A8C7-7BE15A0086B2}" presName="sibTrans" presStyleLbl="sibTrans2D1" presStyleIdx="0" presStyleCnt="5"/>
      <dgm:spPr/>
    </dgm:pt>
    <dgm:pt modelId="{E2A610A6-23A5-46DD-A704-E42AF54381AE}" type="pres">
      <dgm:prSet presAssocID="{709B3B39-CA8C-4FD9-A8C7-7BE15A0086B2}" presName="connectorText" presStyleLbl="sibTrans2D1" presStyleIdx="0" presStyleCnt="5"/>
      <dgm:spPr/>
    </dgm:pt>
    <dgm:pt modelId="{08DAE50A-0270-429E-ACBF-45DC8D8B16E7}" type="pres">
      <dgm:prSet presAssocID="{EF234302-DE04-481F-A36E-7285209F398A}" presName="node" presStyleLbl="node1" presStyleIdx="1" presStyleCnt="5">
        <dgm:presLayoutVars>
          <dgm:bulletEnabled val="1"/>
        </dgm:presLayoutVars>
      </dgm:prSet>
      <dgm:spPr/>
    </dgm:pt>
    <dgm:pt modelId="{9F25FCC7-1D11-451B-A039-737C80E7270E}" type="pres">
      <dgm:prSet presAssocID="{12B9AB4E-B8DE-4FAE-BEEF-13EE57F34382}" presName="sibTrans" presStyleLbl="sibTrans2D1" presStyleIdx="1" presStyleCnt="5"/>
      <dgm:spPr/>
    </dgm:pt>
    <dgm:pt modelId="{78437A3B-CCF4-4803-9E44-B32F73AC7739}" type="pres">
      <dgm:prSet presAssocID="{12B9AB4E-B8DE-4FAE-BEEF-13EE57F34382}" presName="connectorText" presStyleLbl="sibTrans2D1" presStyleIdx="1" presStyleCnt="5"/>
      <dgm:spPr/>
    </dgm:pt>
    <dgm:pt modelId="{3EC45BA2-28A3-4E05-BB73-D5DF6EC03896}" type="pres">
      <dgm:prSet presAssocID="{DD99AA12-AE1E-4EA7-9975-484AF86EEE40}" presName="node" presStyleLbl="node1" presStyleIdx="2" presStyleCnt="5">
        <dgm:presLayoutVars>
          <dgm:bulletEnabled val="1"/>
        </dgm:presLayoutVars>
      </dgm:prSet>
      <dgm:spPr/>
    </dgm:pt>
    <dgm:pt modelId="{F45F3FD1-B341-4442-8211-6FC053B61CA5}" type="pres">
      <dgm:prSet presAssocID="{A4F0A193-B2A3-4D57-A8A5-E755FBDCDB29}" presName="sibTrans" presStyleLbl="sibTrans2D1" presStyleIdx="2" presStyleCnt="5"/>
      <dgm:spPr/>
    </dgm:pt>
    <dgm:pt modelId="{E24BC45E-C723-4F71-A743-7BC583D4CC48}" type="pres">
      <dgm:prSet presAssocID="{A4F0A193-B2A3-4D57-A8A5-E755FBDCDB29}" presName="connectorText" presStyleLbl="sibTrans2D1" presStyleIdx="2" presStyleCnt="5"/>
      <dgm:spPr/>
    </dgm:pt>
    <dgm:pt modelId="{2EA9B182-869B-404A-BB43-EA2976A29748}" type="pres">
      <dgm:prSet presAssocID="{7AA1DC13-913F-4A25-89F7-A245B5E3DC14}" presName="node" presStyleLbl="node1" presStyleIdx="3" presStyleCnt="5">
        <dgm:presLayoutVars>
          <dgm:bulletEnabled val="1"/>
        </dgm:presLayoutVars>
      </dgm:prSet>
      <dgm:spPr/>
    </dgm:pt>
    <dgm:pt modelId="{A65DFABB-CBFE-429B-BF87-B3F48F7F3EB0}" type="pres">
      <dgm:prSet presAssocID="{AF72D7D7-3AFE-4417-B644-20B0000E6A12}" presName="sibTrans" presStyleLbl="sibTrans2D1" presStyleIdx="3" presStyleCnt="5"/>
      <dgm:spPr/>
    </dgm:pt>
    <dgm:pt modelId="{952EE918-675D-4261-8919-A85D2E64C9C2}" type="pres">
      <dgm:prSet presAssocID="{AF72D7D7-3AFE-4417-B644-20B0000E6A12}" presName="connectorText" presStyleLbl="sibTrans2D1" presStyleIdx="3" presStyleCnt="5"/>
      <dgm:spPr/>
    </dgm:pt>
    <dgm:pt modelId="{1A45B6D8-0643-49E1-BC8E-5B2F3953ADBD}" type="pres">
      <dgm:prSet presAssocID="{B9F1E82F-6F8F-4C37-9F10-C69CAD355352}" presName="node" presStyleLbl="node1" presStyleIdx="4" presStyleCnt="5">
        <dgm:presLayoutVars>
          <dgm:bulletEnabled val="1"/>
        </dgm:presLayoutVars>
      </dgm:prSet>
      <dgm:spPr/>
    </dgm:pt>
    <dgm:pt modelId="{3F3C8DE8-787D-440D-BB01-BD870BA09772}" type="pres">
      <dgm:prSet presAssocID="{7B93658C-8A58-4FCE-AB94-D51081BF9D1E}" presName="sibTrans" presStyleLbl="sibTrans2D1" presStyleIdx="4" presStyleCnt="5"/>
      <dgm:spPr/>
    </dgm:pt>
    <dgm:pt modelId="{FE482037-8561-47FF-A0FA-BBBE8A201F8F}" type="pres">
      <dgm:prSet presAssocID="{7B93658C-8A58-4FCE-AB94-D51081BF9D1E}" presName="connectorText" presStyleLbl="sibTrans2D1" presStyleIdx="4" presStyleCnt="5"/>
      <dgm:spPr/>
    </dgm:pt>
  </dgm:ptLst>
  <dgm:cxnLst>
    <dgm:cxn modelId="{64F77E6E-666B-49B2-AEE0-7E77B8CB32F2}" type="presOf" srcId="{DD99AA12-AE1E-4EA7-9975-484AF86EEE40}" destId="{3EC45BA2-28A3-4E05-BB73-D5DF6EC03896}" srcOrd="0" destOrd="0" presId="urn:microsoft.com/office/officeart/2005/8/layout/cycle2"/>
    <dgm:cxn modelId="{A7879820-6DC8-414B-B179-4AACCC696214}" type="presOf" srcId="{B9F1E82F-6F8F-4C37-9F10-C69CAD355352}" destId="{1A45B6D8-0643-49E1-BC8E-5B2F3953ADBD}" srcOrd="0" destOrd="0" presId="urn:microsoft.com/office/officeart/2005/8/layout/cycle2"/>
    <dgm:cxn modelId="{8007BBD9-91C9-4252-87E9-94861CF70222}" type="presOf" srcId="{7B93658C-8A58-4FCE-AB94-D51081BF9D1E}" destId="{3F3C8DE8-787D-440D-BB01-BD870BA09772}" srcOrd="0" destOrd="0" presId="urn:microsoft.com/office/officeart/2005/8/layout/cycle2"/>
    <dgm:cxn modelId="{3881A50D-2F87-486A-A6CB-C91AA6E1CFB7}" type="presOf" srcId="{B5CBAE4C-39CE-4BAF-B759-E40EE17D6544}" destId="{EA0D3AEA-EA54-4C77-A853-E04B8B9057B5}" srcOrd="0" destOrd="0" presId="urn:microsoft.com/office/officeart/2005/8/layout/cycle2"/>
    <dgm:cxn modelId="{602615F0-BC13-493E-B0DE-B68F1F888B06}" type="presOf" srcId="{7B93658C-8A58-4FCE-AB94-D51081BF9D1E}" destId="{FE482037-8561-47FF-A0FA-BBBE8A201F8F}" srcOrd="1" destOrd="0" presId="urn:microsoft.com/office/officeart/2005/8/layout/cycle2"/>
    <dgm:cxn modelId="{76E4E4F4-6B29-4365-BA6A-000BDA4A76BE}" type="presOf" srcId="{12B9AB4E-B8DE-4FAE-BEEF-13EE57F34382}" destId="{78437A3B-CCF4-4803-9E44-B32F73AC7739}" srcOrd="1" destOrd="0" presId="urn:microsoft.com/office/officeart/2005/8/layout/cycle2"/>
    <dgm:cxn modelId="{DF7C6E11-5824-403B-AAAA-2E6DECE1510A}" type="presOf" srcId="{AF72D7D7-3AFE-4417-B644-20B0000E6A12}" destId="{A65DFABB-CBFE-429B-BF87-B3F48F7F3EB0}" srcOrd="0" destOrd="0" presId="urn:microsoft.com/office/officeart/2005/8/layout/cycle2"/>
    <dgm:cxn modelId="{66F3D242-4D24-4CB7-B69E-9A584B6EE2E5}" type="presOf" srcId="{7AA1DC13-913F-4A25-89F7-A245B5E3DC14}" destId="{2EA9B182-869B-404A-BB43-EA2976A29748}" srcOrd="0" destOrd="0" presId="urn:microsoft.com/office/officeart/2005/8/layout/cycle2"/>
    <dgm:cxn modelId="{7F644CE6-8F8B-4973-840D-FE386AC64157}" type="presOf" srcId="{A4F0A193-B2A3-4D57-A8A5-E755FBDCDB29}" destId="{F45F3FD1-B341-4442-8211-6FC053B61CA5}" srcOrd="0" destOrd="0" presId="urn:microsoft.com/office/officeart/2005/8/layout/cycle2"/>
    <dgm:cxn modelId="{9CC9D8FF-D7B3-4677-A5AC-60F093416650}" type="presOf" srcId="{709B3B39-CA8C-4FD9-A8C7-7BE15A0086B2}" destId="{24638F22-518F-4C4A-AA48-FE9EDA45DB2F}" srcOrd="0" destOrd="0" presId="urn:microsoft.com/office/officeart/2005/8/layout/cycle2"/>
    <dgm:cxn modelId="{CFEA53E2-13F9-4947-8498-75F9A938A7C4}" srcId="{4A19C0C8-75FA-43EC-8DBE-C54A8455CEE1}" destId="{B5CBAE4C-39CE-4BAF-B759-E40EE17D6544}" srcOrd="0" destOrd="0" parTransId="{D074DEDF-8A29-4F74-854A-2FE594D58842}" sibTransId="{709B3B39-CA8C-4FD9-A8C7-7BE15A0086B2}"/>
    <dgm:cxn modelId="{03AADC48-89C4-4521-B4BB-7EEB5C01394D}" type="presOf" srcId="{EF234302-DE04-481F-A36E-7285209F398A}" destId="{08DAE50A-0270-429E-ACBF-45DC8D8B16E7}" srcOrd="0" destOrd="0" presId="urn:microsoft.com/office/officeart/2005/8/layout/cycle2"/>
    <dgm:cxn modelId="{A9D0F790-3536-46F2-816F-FB528C2784A6}" srcId="{4A19C0C8-75FA-43EC-8DBE-C54A8455CEE1}" destId="{DD99AA12-AE1E-4EA7-9975-484AF86EEE40}" srcOrd="2" destOrd="0" parTransId="{3D634CA6-520B-4DC0-A8FA-938B8429C88C}" sibTransId="{A4F0A193-B2A3-4D57-A8A5-E755FBDCDB29}"/>
    <dgm:cxn modelId="{8272423D-CB9B-445C-B7AF-6AB6D747982F}" type="presOf" srcId="{4A19C0C8-75FA-43EC-8DBE-C54A8455CEE1}" destId="{482ADDA1-499A-420F-9F1C-40249D51E811}" srcOrd="0" destOrd="0" presId="urn:microsoft.com/office/officeart/2005/8/layout/cycle2"/>
    <dgm:cxn modelId="{185BFC97-1683-4101-AB1B-E987FDB73BE7}" srcId="{4A19C0C8-75FA-43EC-8DBE-C54A8455CEE1}" destId="{EF234302-DE04-481F-A36E-7285209F398A}" srcOrd="1" destOrd="0" parTransId="{EF6528D4-B63F-4254-9386-3EB1E6ED8D5E}" sibTransId="{12B9AB4E-B8DE-4FAE-BEEF-13EE57F34382}"/>
    <dgm:cxn modelId="{D032DF0A-0C17-475C-9599-10BF37C21D73}" type="presOf" srcId="{AF72D7D7-3AFE-4417-B644-20B0000E6A12}" destId="{952EE918-675D-4261-8919-A85D2E64C9C2}" srcOrd="1" destOrd="0" presId="urn:microsoft.com/office/officeart/2005/8/layout/cycle2"/>
    <dgm:cxn modelId="{8E3052F0-BE65-4706-9EA9-61CD8E7042D4}" type="presOf" srcId="{709B3B39-CA8C-4FD9-A8C7-7BE15A0086B2}" destId="{E2A610A6-23A5-46DD-A704-E42AF54381AE}" srcOrd="1" destOrd="0" presId="urn:microsoft.com/office/officeart/2005/8/layout/cycle2"/>
    <dgm:cxn modelId="{8B8E8298-9CA9-4348-AD66-C42F26A0C801}" srcId="{4A19C0C8-75FA-43EC-8DBE-C54A8455CEE1}" destId="{7AA1DC13-913F-4A25-89F7-A245B5E3DC14}" srcOrd="3" destOrd="0" parTransId="{FCF7C296-9EFD-49C9-9615-CD23705B0A56}" sibTransId="{AF72D7D7-3AFE-4417-B644-20B0000E6A12}"/>
    <dgm:cxn modelId="{9CB668A5-2C64-44F0-9572-9CB14DE69698}" type="presOf" srcId="{A4F0A193-B2A3-4D57-A8A5-E755FBDCDB29}" destId="{E24BC45E-C723-4F71-A743-7BC583D4CC48}" srcOrd="1" destOrd="0" presId="urn:microsoft.com/office/officeart/2005/8/layout/cycle2"/>
    <dgm:cxn modelId="{34AF1107-4B9E-4062-82FB-2C5C0190A056}" type="presOf" srcId="{12B9AB4E-B8DE-4FAE-BEEF-13EE57F34382}" destId="{9F25FCC7-1D11-451B-A039-737C80E7270E}" srcOrd="0" destOrd="0" presId="urn:microsoft.com/office/officeart/2005/8/layout/cycle2"/>
    <dgm:cxn modelId="{B1A30EBD-9F34-4A0E-955A-2D7DD8CD0000}" srcId="{4A19C0C8-75FA-43EC-8DBE-C54A8455CEE1}" destId="{B9F1E82F-6F8F-4C37-9F10-C69CAD355352}" srcOrd="4" destOrd="0" parTransId="{4C644132-92BD-4A7D-9AC8-6453960C0277}" sibTransId="{7B93658C-8A58-4FCE-AB94-D51081BF9D1E}"/>
    <dgm:cxn modelId="{0C7E5A53-BA2F-45AE-9FC6-1ECAD3812D96}" type="presParOf" srcId="{482ADDA1-499A-420F-9F1C-40249D51E811}" destId="{EA0D3AEA-EA54-4C77-A853-E04B8B9057B5}" srcOrd="0" destOrd="0" presId="urn:microsoft.com/office/officeart/2005/8/layout/cycle2"/>
    <dgm:cxn modelId="{4FD6C6F4-3EF1-4617-8C22-D3CD8D97A2D8}" type="presParOf" srcId="{482ADDA1-499A-420F-9F1C-40249D51E811}" destId="{24638F22-518F-4C4A-AA48-FE9EDA45DB2F}" srcOrd="1" destOrd="0" presId="urn:microsoft.com/office/officeart/2005/8/layout/cycle2"/>
    <dgm:cxn modelId="{C6E5D275-4114-48AA-B1F7-954FC81E224F}" type="presParOf" srcId="{24638F22-518F-4C4A-AA48-FE9EDA45DB2F}" destId="{E2A610A6-23A5-46DD-A704-E42AF54381AE}" srcOrd="0" destOrd="0" presId="urn:microsoft.com/office/officeart/2005/8/layout/cycle2"/>
    <dgm:cxn modelId="{517D9387-F0CE-4088-98E9-377B734EA331}" type="presParOf" srcId="{482ADDA1-499A-420F-9F1C-40249D51E811}" destId="{08DAE50A-0270-429E-ACBF-45DC8D8B16E7}" srcOrd="2" destOrd="0" presId="urn:microsoft.com/office/officeart/2005/8/layout/cycle2"/>
    <dgm:cxn modelId="{12378519-BCC9-4E60-BB38-BDF6755E42C7}" type="presParOf" srcId="{482ADDA1-499A-420F-9F1C-40249D51E811}" destId="{9F25FCC7-1D11-451B-A039-737C80E7270E}" srcOrd="3" destOrd="0" presId="urn:microsoft.com/office/officeart/2005/8/layout/cycle2"/>
    <dgm:cxn modelId="{4159CA3B-4474-46AA-9151-8C0BD93A09DF}" type="presParOf" srcId="{9F25FCC7-1D11-451B-A039-737C80E7270E}" destId="{78437A3B-CCF4-4803-9E44-B32F73AC7739}" srcOrd="0" destOrd="0" presId="urn:microsoft.com/office/officeart/2005/8/layout/cycle2"/>
    <dgm:cxn modelId="{34EBAD77-B1CC-4A16-ADF8-52E2E0DB1F58}" type="presParOf" srcId="{482ADDA1-499A-420F-9F1C-40249D51E811}" destId="{3EC45BA2-28A3-4E05-BB73-D5DF6EC03896}" srcOrd="4" destOrd="0" presId="urn:microsoft.com/office/officeart/2005/8/layout/cycle2"/>
    <dgm:cxn modelId="{A3F32D3E-096B-47DD-8620-AC3894B2279B}" type="presParOf" srcId="{482ADDA1-499A-420F-9F1C-40249D51E811}" destId="{F45F3FD1-B341-4442-8211-6FC053B61CA5}" srcOrd="5" destOrd="0" presId="urn:microsoft.com/office/officeart/2005/8/layout/cycle2"/>
    <dgm:cxn modelId="{EF996443-4D26-4E51-B431-857FED97DD8A}" type="presParOf" srcId="{F45F3FD1-B341-4442-8211-6FC053B61CA5}" destId="{E24BC45E-C723-4F71-A743-7BC583D4CC48}" srcOrd="0" destOrd="0" presId="urn:microsoft.com/office/officeart/2005/8/layout/cycle2"/>
    <dgm:cxn modelId="{DC98394E-6FAE-48EC-A84D-50AAEC4CA62C}" type="presParOf" srcId="{482ADDA1-499A-420F-9F1C-40249D51E811}" destId="{2EA9B182-869B-404A-BB43-EA2976A29748}" srcOrd="6" destOrd="0" presId="urn:microsoft.com/office/officeart/2005/8/layout/cycle2"/>
    <dgm:cxn modelId="{18568EBB-CEAA-4BA0-A4BA-9DD544A6CFDC}" type="presParOf" srcId="{482ADDA1-499A-420F-9F1C-40249D51E811}" destId="{A65DFABB-CBFE-429B-BF87-B3F48F7F3EB0}" srcOrd="7" destOrd="0" presId="urn:microsoft.com/office/officeart/2005/8/layout/cycle2"/>
    <dgm:cxn modelId="{DAA9EA2D-9AE3-4490-9F8A-4845332134E3}" type="presParOf" srcId="{A65DFABB-CBFE-429B-BF87-B3F48F7F3EB0}" destId="{952EE918-675D-4261-8919-A85D2E64C9C2}" srcOrd="0" destOrd="0" presId="urn:microsoft.com/office/officeart/2005/8/layout/cycle2"/>
    <dgm:cxn modelId="{1E87A75E-3E92-47BA-A894-A19DC0A28338}" type="presParOf" srcId="{482ADDA1-499A-420F-9F1C-40249D51E811}" destId="{1A45B6D8-0643-49E1-BC8E-5B2F3953ADBD}" srcOrd="8" destOrd="0" presId="urn:microsoft.com/office/officeart/2005/8/layout/cycle2"/>
    <dgm:cxn modelId="{94AD125C-772A-4C9F-AECF-F6715034FAEA}" type="presParOf" srcId="{482ADDA1-499A-420F-9F1C-40249D51E811}" destId="{3F3C8DE8-787D-440D-BB01-BD870BA09772}" srcOrd="9" destOrd="0" presId="urn:microsoft.com/office/officeart/2005/8/layout/cycle2"/>
    <dgm:cxn modelId="{FAA53DA6-E650-43D6-AD40-F05CA72500CF}" type="presParOf" srcId="{3F3C8DE8-787D-440D-BB01-BD870BA09772}" destId="{FE482037-8561-47FF-A0FA-BBBE8A201F8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90373D-3394-4C06-8ECE-1F60AB88C7D2}"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DE8749B-D083-46FF-A2C1-F28001621565}">
      <dgm:prSet phldrT="[Text]"/>
      <dgm:spPr/>
      <dgm:t>
        <a:bodyPr/>
        <a:lstStyle/>
        <a:p>
          <a:r>
            <a:rPr lang="en-US" dirty="0"/>
            <a:t>Partition1</a:t>
          </a:r>
        </a:p>
      </dgm:t>
    </dgm:pt>
    <dgm:pt modelId="{D3761EA2-43C6-4702-9CBD-AAC6A30C6FB7}" type="parTrans" cxnId="{66444FEF-DF17-40A5-BCF9-7C3C607E96D5}">
      <dgm:prSet/>
      <dgm:spPr/>
      <dgm:t>
        <a:bodyPr/>
        <a:lstStyle/>
        <a:p>
          <a:endParaRPr lang="en-US"/>
        </a:p>
      </dgm:t>
    </dgm:pt>
    <dgm:pt modelId="{710B72C1-088D-47A4-8612-99CD0991989B}" type="sibTrans" cxnId="{66444FEF-DF17-40A5-BCF9-7C3C607E96D5}">
      <dgm:prSet/>
      <dgm:spPr/>
      <dgm:t>
        <a:bodyPr/>
        <a:lstStyle/>
        <a:p>
          <a:endParaRPr lang="en-US"/>
        </a:p>
      </dgm:t>
    </dgm:pt>
    <dgm:pt modelId="{74E95C44-105A-47A3-A63F-1EA102C96B54}">
      <dgm:prSet phldrT="[Text]"/>
      <dgm:spPr/>
      <dgm:t>
        <a:bodyPr/>
        <a:lstStyle/>
        <a:p>
          <a:r>
            <a:rPr lang="en-US" dirty="0"/>
            <a:t> </a:t>
          </a:r>
        </a:p>
      </dgm:t>
    </dgm:pt>
    <dgm:pt modelId="{8014D1CA-0632-48F0-9D47-D9D309679EAA}" type="parTrans" cxnId="{ADCC708D-9604-44DD-8DE6-A59A5310B534}">
      <dgm:prSet/>
      <dgm:spPr/>
      <dgm:t>
        <a:bodyPr/>
        <a:lstStyle/>
        <a:p>
          <a:endParaRPr lang="en-US"/>
        </a:p>
      </dgm:t>
    </dgm:pt>
    <dgm:pt modelId="{A2883715-E2A3-4081-B4EC-37EA44D07D35}" type="sibTrans" cxnId="{ADCC708D-9604-44DD-8DE6-A59A5310B534}">
      <dgm:prSet/>
      <dgm:spPr/>
      <dgm:t>
        <a:bodyPr/>
        <a:lstStyle/>
        <a:p>
          <a:endParaRPr lang="en-US"/>
        </a:p>
      </dgm:t>
    </dgm:pt>
    <dgm:pt modelId="{F65507E6-FFB0-438C-A784-CBEEA8D78AF5}" type="pres">
      <dgm:prSet presAssocID="{DB90373D-3394-4C06-8ECE-1F60AB88C7D2}" presName="Name0" presStyleCnt="0">
        <dgm:presLayoutVars>
          <dgm:dir/>
          <dgm:animLvl val="lvl"/>
          <dgm:resizeHandles val="exact"/>
        </dgm:presLayoutVars>
      </dgm:prSet>
      <dgm:spPr/>
    </dgm:pt>
    <dgm:pt modelId="{96C2F41F-6432-42E2-97F2-B053AC26C70F}" type="pres">
      <dgm:prSet presAssocID="{7DE8749B-D083-46FF-A2C1-F28001621565}" presName="linNode" presStyleCnt="0"/>
      <dgm:spPr/>
    </dgm:pt>
    <dgm:pt modelId="{B9FF39D2-246E-4FCF-9E1F-D54C3A99F13F}" type="pres">
      <dgm:prSet presAssocID="{7DE8749B-D083-46FF-A2C1-F28001621565}" presName="parTx" presStyleLbl="revTx" presStyleIdx="0" presStyleCnt="1">
        <dgm:presLayoutVars>
          <dgm:chMax val="1"/>
          <dgm:bulletEnabled val="1"/>
        </dgm:presLayoutVars>
      </dgm:prSet>
      <dgm:spPr/>
    </dgm:pt>
    <dgm:pt modelId="{56206FB7-601F-4C66-9EB7-0F97EF4A13BE}" type="pres">
      <dgm:prSet presAssocID="{7DE8749B-D083-46FF-A2C1-F28001621565}" presName="bracket" presStyleLbl="parChTrans1D1" presStyleIdx="0" presStyleCnt="1"/>
      <dgm:spPr/>
    </dgm:pt>
    <dgm:pt modelId="{FC962D32-4F0F-4BC1-9FFD-9CAEF5952400}" type="pres">
      <dgm:prSet presAssocID="{7DE8749B-D083-46FF-A2C1-F28001621565}" presName="spH" presStyleCnt="0"/>
      <dgm:spPr/>
    </dgm:pt>
    <dgm:pt modelId="{F7478808-3715-4899-8B50-CA7E5A3B39F3}" type="pres">
      <dgm:prSet presAssocID="{7DE8749B-D083-46FF-A2C1-F28001621565}" presName="desTx" presStyleLbl="node1" presStyleIdx="0" presStyleCnt="1" custScaleY="203618">
        <dgm:presLayoutVars>
          <dgm:bulletEnabled val="1"/>
        </dgm:presLayoutVars>
      </dgm:prSet>
      <dgm:spPr/>
    </dgm:pt>
  </dgm:ptLst>
  <dgm:cxnLst>
    <dgm:cxn modelId="{851907BD-9D12-4066-9F13-BAEBC17908BF}" type="presOf" srcId="{74E95C44-105A-47A3-A63F-1EA102C96B54}" destId="{F7478808-3715-4899-8B50-CA7E5A3B39F3}" srcOrd="0" destOrd="0" presId="urn:diagrams.loki3.com/BracketList"/>
    <dgm:cxn modelId="{ADCC708D-9604-44DD-8DE6-A59A5310B534}" srcId="{7DE8749B-D083-46FF-A2C1-F28001621565}" destId="{74E95C44-105A-47A3-A63F-1EA102C96B54}" srcOrd="0" destOrd="0" parTransId="{8014D1CA-0632-48F0-9D47-D9D309679EAA}" sibTransId="{A2883715-E2A3-4081-B4EC-37EA44D07D35}"/>
    <dgm:cxn modelId="{66444FEF-DF17-40A5-BCF9-7C3C607E96D5}" srcId="{DB90373D-3394-4C06-8ECE-1F60AB88C7D2}" destId="{7DE8749B-D083-46FF-A2C1-F28001621565}" srcOrd="0" destOrd="0" parTransId="{D3761EA2-43C6-4702-9CBD-AAC6A30C6FB7}" sibTransId="{710B72C1-088D-47A4-8612-99CD0991989B}"/>
    <dgm:cxn modelId="{30E2595C-0388-4699-B99A-A19A43E4231E}" type="presOf" srcId="{7DE8749B-D083-46FF-A2C1-F28001621565}" destId="{B9FF39D2-246E-4FCF-9E1F-D54C3A99F13F}" srcOrd="0" destOrd="0" presId="urn:diagrams.loki3.com/BracketList"/>
    <dgm:cxn modelId="{E0D42101-46EE-4513-A693-B28E2905BFFA}" type="presOf" srcId="{DB90373D-3394-4C06-8ECE-1F60AB88C7D2}" destId="{F65507E6-FFB0-438C-A784-CBEEA8D78AF5}" srcOrd="0" destOrd="0" presId="urn:diagrams.loki3.com/BracketList"/>
    <dgm:cxn modelId="{917CA978-B6F3-4029-837A-991D0AAF98CF}" type="presParOf" srcId="{F65507E6-FFB0-438C-A784-CBEEA8D78AF5}" destId="{96C2F41F-6432-42E2-97F2-B053AC26C70F}" srcOrd="0" destOrd="0" presId="urn:diagrams.loki3.com/BracketList"/>
    <dgm:cxn modelId="{2957F8E5-EF01-44FB-A0E6-9DFDAA828A90}" type="presParOf" srcId="{96C2F41F-6432-42E2-97F2-B053AC26C70F}" destId="{B9FF39D2-246E-4FCF-9E1F-D54C3A99F13F}" srcOrd="0" destOrd="0" presId="urn:diagrams.loki3.com/BracketList"/>
    <dgm:cxn modelId="{2BD7CB2E-4738-41A1-87AF-BE46438D3C92}" type="presParOf" srcId="{96C2F41F-6432-42E2-97F2-B053AC26C70F}" destId="{56206FB7-601F-4C66-9EB7-0F97EF4A13BE}" srcOrd="1" destOrd="0" presId="urn:diagrams.loki3.com/BracketList"/>
    <dgm:cxn modelId="{C1A518B3-9F98-44AA-8544-ADA04C3A5AE0}" type="presParOf" srcId="{96C2F41F-6432-42E2-97F2-B053AC26C70F}" destId="{FC962D32-4F0F-4BC1-9FFD-9CAEF5952400}" srcOrd="2" destOrd="0" presId="urn:diagrams.loki3.com/BracketList"/>
    <dgm:cxn modelId="{83021292-1A17-4BF6-9BBF-E864D2FA9204}" type="presParOf" srcId="{96C2F41F-6432-42E2-97F2-B053AC26C70F}" destId="{F7478808-3715-4899-8B50-CA7E5A3B39F3}"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C1B1A7-A1E3-496E-A4F1-146BBF18BD5A}" type="doc">
      <dgm:prSet loTypeId="urn:diagrams.loki3.com/BracketList" loCatId="officeonline" qsTypeId="urn:microsoft.com/office/officeart/2005/8/quickstyle/simple1" qsCatId="simple" csTypeId="urn:microsoft.com/office/officeart/2005/8/colors/colorful3" csCatId="colorful" phldr="1"/>
      <dgm:spPr/>
      <dgm:t>
        <a:bodyPr/>
        <a:lstStyle/>
        <a:p>
          <a:endParaRPr lang="en-US"/>
        </a:p>
      </dgm:t>
    </dgm:pt>
    <dgm:pt modelId="{456E6648-603F-418C-B882-996A2B0820D6}">
      <dgm:prSet phldrT="[Text]"/>
      <dgm:spPr/>
      <dgm:t>
        <a:bodyPr/>
        <a:lstStyle/>
        <a:p>
          <a:r>
            <a:rPr lang="en-US" dirty="0"/>
            <a:t>LUN1</a:t>
          </a:r>
        </a:p>
      </dgm:t>
    </dgm:pt>
    <dgm:pt modelId="{C180F016-6685-45CB-B0EA-9DAF51AF8B16}" type="parTrans" cxnId="{A38E3084-6BBF-4973-95B8-49EF325CB56C}">
      <dgm:prSet/>
      <dgm:spPr/>
      <dgm:t>
        <a:bodyPr/>
        <a:lstStyle/>
        <a:p>
          <a:endParaRPr lang="en-US"/>
        </a:p>
      </dgm:t>
    </dgm:pt>
    <dgm:pt modelId="{71E24C86-406F-4FC6-AAED-1A515AA34E46}" type="sibTrans" cxnId="{A38E3084-6BBF-4973-95B8-49EF325CB56C}">
      <dgm:prSet/>
      <dgm:spPr/>
      <dgm:t>
        <a:bodyPr/>
        <a:lstStyle/>
        <a:p>
          <a:endParaRPr lang="en-US"/>
        </a:p>
      </dgm:t>
    </dgm:pt>
    <dgm:pt modelId="{415460B8-E7FF-481F-A1CC-66C577FFE978}">
      <dgm:prSet phldrT="[Text]"/>
      <dgm:spPr/>
      <dgm:t>
        <a:bodyPr/>
        <a:lstStyle/>
        <a:p>
          <a:r>
            <a:rPr lang="en-US" dirty="0"/>
            <a:t> </a:t>
          </a:r>
        </a:p>
      </dgm:t>
    </dgm:pt>
    <dgm:pt modelId="{11C33AFE-819F-40E8-A3DA-53DE3F2E5D2E}" type="parTrans" cxnId="{DBA013EF-B1AA-4309-B2B7-E41E5EFA7AA1}">
      <dgm:prSet/>
      <dgm:spPr/>
      <dgm:t>
        <a:bodyPr/>
        <a:lstStyle/>
        <a:p>
          <a:endParaRPr lang="en-US"/>
        </a:p>
      </dgm:t>
    </dgm:pt>
    <dgm:pt modelId="{3A7198C6-A52D-4F07-9466-203CDAE698D4}" type="sibTrans" cxnId="{DBA013EF-B1AA-4309-B2B7-E41E5EFA7AA1}">
      <dgm:prSet/>
      <dgm:spPr/>
      <dgm:t>
        <a:bodyPr/>
        <a:lstStyle/>
        <a:p>
          <a:endParaRPr lang="en-US"/>
        </a:p>
      </dgm:t>
    </dgm:pt>
    <dgm:pt modelId="{ED6D11BB-9BA7-445F-AF9B-289676DA4ACA}">
      <dgm:prSet phldrT="[Text]"/>
      <dgm:spPr/>
      <dgm:t>
        <a:bodyPr/>
        <a:lstStyle/>
        <a:p>
          <a:r>
            <a:rPr lang="en-US" dirty="0"/>
            <a:t>LUN2</a:t>
          </a:r>
        </a:p>
      </dgm:t>
    </dgm:pt>
    <dgm:pt modelId="{84B53123-21E4-4664-8106-301138617443}" type="parTrans" cxnId="{65A0C267-6D81-4BB1-ACAA-6B409DE85879}">
      <dgm:prSet/>
      <dgm:spPr/>
      <dgm:t>
        <a:bodyPr/>
        <a:lstStyle/>
        <a:p>
          <a:endParaRPr lang="en-US"/>
        </a:p>
      </dgm:t>
    </dgm:pt>
    <dgm:pt modelId="{33C06D35-C4FB-41B9-B56E-0B59BA128578}" type="sibTrans" cxnId="{65A0C267-6D81-4BB1-ACAA-6B409DE85879}">
      <dgm:prSet/>
      <dgm:spPr/>
      <dgm:t>
        <a:bodyPr/>
        <a:lstStyle/>
        <a:p>
          <a:endParaRPr lang="en-US"/>
        </a:p>
      </dgm:t>
    </dgm:pt>
    <dgm:pt modelId="{57C188C3-DEF3-4EF1-BBF9-D6266B752774}">
      <dgm:prSet phldrT="[Text]"/>
      <dgm:spPr/>
      <dgm:t>
        <a:bodyPr/>
        <a:lstStyle/>
        <a:p>
          <a:r>
            <a:rPr lang="en-US" dirty="0"/>
            <a:t> </a:t>
          </a:r>
        </a:p>
      </dgm:t>
    </dgm:pt>
    <dgm:pt modelId="{0EE55529-A8F3-4F1C-8EB3-699C79F20FFB}" type="parTrans" cxnId="{E468A57E-C7B0-42CA-A764-B6C72CE21A73}">
      <dgm:prSet/>
      <dgm:spPr/>
      <dgm:t>
        <a:bodyPr/>
        <a:lstStyle/>
        <a:p>
          <a:endParaRPr lang="en-US"/>
        </a:p>
      </dgm:t>
    </dgm:pt>
    <dgm:pt modelId="{DD50EBD4-1289-48F9-B165-7BC4ACA712E5}" type="sibTrans" cxnId="{E468A57E-C7B0-42CA-A764-B6C72CE21A73}">
      <dgm:prSet/>
      <dgm:spPr/>
      <dgm:t>
        <a:bodyPr/>
        <a:lstStyle/>
        <a:p>
          <a:endParaRPr lang="en-US"/>
        </a:p>
      </dgm:t>
    </dgm:pt>
    <dgm:pt modelId="{5DF6BEA8-B63F-43DF-9EEE-7E7E4B98835F}">
      <dgm:prSet phldrT="[Text]"/>
      <dgm:spPr/>
      <dgm:t>
        <a:bodyPr/>
        <a:lstStyle/>
        <a:p>
          <a:r>
            <a:rPr lang="en-US" dirty="0"/>
            <a:t>LUN3</a:t>
          </a:r>
        </a:p>
      </dgm:t>
    </dgm:pt>
    <dgm:pt modelId="{CB1A09E3-84B4-4FFB-8E56-CBE3E6A59245}" type="parTrans" cxnId="{EDC381BA-6621-4E45-B5C8-B2786D9EB83E}">
      <dgm:prSet/>
      <dgm:spPr/>
      <dgm:t>
        <a:bodyPr/>
        <a:lstStyle/>
        <a:p>
          <a:endParaRPr lang="en-US"/>
        </a:p>
      </dgm:t>
    </dgm:pt>
    <dgm:pt modelId="{DFD3A7C7-7229-414E-B1BE-D03E669F8BF9}" type="sibTrans" cxnId="{EDC381BA-6621-4E45-B5C8-B2786D9EB83E}">
      <dgm:prSet/>
      <dgm:spPr/>
      <dgm:t>
        <a:bodyPr/>
        <a:lstStyle/>
        <a:p>
          <a:endParaRPr lang="en-US"/>
        </a:p>
      </dgm:t>
    </dgm:pt>
    <dgm:pt modelId="{1F00D6C4-9B17-4F78-BC99-F7CF41622802}">
      <dgm:prSet phldrT="[Text]"/>
      <dgm:spPr/>
      <dgm:t>
        <a:bodyPr/>
        <a:lstStyle/>
        <a:p>
          <a:r>
            <a:rPr lang="en-US" dirty="0"/>
            <a:t> </a:t>
          </a:r>
        </a:p>
      </dgm:t>
    </dgm:pt>
    <dgm:pt modelId="{0CB340F6-DF88-495E-85A1-DF0F47CFD8D0}" type="parTrans" cxnId="{E0EE953F-B431-4435-A73D-B027E6522260}">
      <dgm:prSet/>
      <dgm:spPr/>
      <dgm:t>
        <a:bodyPr/>
        <a:lstStyle/>
        <a:p>
          <a:endParaRPr lang="en-US"/>
        </a:p>
      </dgm:t>
    </dgm:pt>
    <dgm:pt modelId="{43968385-72B6-4047-845D-2B6D98931D09}" type="sibTrans" cxnId="{E0EE953F-B431-4435-A73D-B027E6522260}">
      <dgm:prSet/>
      <dgm:spPr/>
      <dgm:t>
        <a:bodyPr/>
        <a:lstStyle/>
        <a:p>
          <a:endParaRPr lang="en-US"/>
        </a:p>
      </dgm:t>
    </dgm:pt>
    <dgm:pt modelId="{D70C08B0-6366-49C7-B1F7-359AF4CDC110}">
      <dgm:prSet phldrT="[Text]"/>
      <dgm:spPr/>
      <dgm:t>
        <a:bodyPr/>
        <a:lstStyle/>
        <a:p>
          <a:r>
            <a:rPr lang="en-US" dirty="0"/>
            <a:t>LUN4</a:t>
          </a:r>
        </a:p>
      </dgm:t>
    </dgm:pt>
    <dgm:pt modelId="{68734D6F-0F4C-4F1F-8E56-6F07AB461093}" type="parTrans" cxnId="{7FC19DD5-C3BF-4AF9-AAB0-3C3C970A64DA}">
      <dgm:prSet/>
      <dgm:spPr/>
      <dgm:t>
        <a:bodyPr/>
        <a:lstStyle/>
        <a:p>
          <a:endParaRPr lang="en-US"/>
        </a:p>
      </dgm:t>
    </dgm:pt>
    <dgm:pt modelId="{20B96149-E08C-470D-842F-1840C7542BC7}" type="sibTrans" cxnId="{7FC19DD5-C3BF-4AF9-AAB0-3C3C970A64DA}">
      <dgm:prSet/>
      <dgm:spPr/>
      <dgm:t>
        <a:bodyPr/>
        <a:lstStyle/>
        <a:p>
          <a:endParaRPr lang="en-US"/>
        </a:p>
      </dgm:t>
    </dgm:pt>
    <dgm:pt modelId="{7FF59F34-6A83-4197-9FF9-FA14C5B69B17}">
      <dgm:prSet phldrT="[Text]"/>
      <dgm:spPr/>
      <dgm:t>
        <a:bodyPr/>
        <a:lstStyle/>
        <a:p>
          <a:r>
            <a:rPr lang="en-US" dirty="0"/>
            <a:t>  </a:t>
          </a:r>
        </a:p>
      </dgm:t>
    </dgm:pt>
    <dgm:pt modelId="{8395B055-9551-43C9-8E9E-AC90A3FD669B}" type="parTrans" cxnId="{0D5CC71A-6EAF-4265-AB84-BA0734729F03}">
      <dgm:prSet/>
      <dgm:spPr/>
      <dgm:t>
        <a:bodyPr/>
        <a:lstStyle/>
        <a:p>
          <a:endParaRPr lang="en-US"/>
        </a:p>
      </dgm:t>
    </dgm:pt>
    <dgm:pt modelId="{04D69A72-1767-4A85-B06D-8F6FFF1A528A}" type="sibTrans" cxnId="{0D5CC71A-6EAF-4265-AB84-BA0734729F03}">
      <dgm:prSet/>
      <dgm:spPr/>
      <dgm:t>
        <a:bodyPr/>
        <a:lstStyle/>
        <a:p>
          <a:endParaRPr lang="en-US"/>
        </a:p>
      </dgm:t>
    </dgm:pt>
    <dgm:pt modelId="{68132614-7D70-4262-B504-46172ADB384D}" type="pres">
      <dgm:prSet presAssocID="{68C1B1A7-A1E3-496E-A4F1-146BBF18BD5A}" presName="Name0" presStyleCnt="0">
        <dgm:presLayoutVars>
          <dgm:dir/>
          <dgm:animLvl val="lvl"/>
          <dgm:resizeHandles val="exact"/>
        </dgm:presLayoutVars>
      </dgm:prSet>
      <dgm:spPr/>
    </dgm:pt>
    <dgm:pt modelId="{B612D8D5-89AF-4305-95E2-885A47100F08}" type="pres">
      <dgm:prSet presAssocID="{456E6648-603F-418C-B882-996A2B0820D6}" presName="linNode" presStyleCnt="0"/>
      <dgm:spPr/>
    </dgm:pt>
    <dgm:pt modelId="{0AE6FD8B-F6D0-4D13-A800-637E6D2809E9}" type="pres">
      <dgm:prSet presAssocID="{456E6648-603F-418C-B882-996A2B0820D6}" presName="parTx" presStyleLbl="revTx" presStyleIdx="0" presStyleCnt="4">
        <dgm:presLayoutVars>
          <dgm:chMax val="1"/>
          <dgm:bulletEnabled val="1"/>
        </dgm:presLayoutVars>
      </dgm:prSet>
      <dgm:spPr/>
    </dgm:pt>
    <dgm:pt modelId="{3F5A61B0-58A8-4A97-9428-BC245650555D}" type="pres">
      <dgm:prSet presAssocID="{456E6648-603F-418C-B882-996A2B0820D6}" presName="bracket" presStyleLbl="parChTrans1D1" presStyleIdx="0" presStyleCnt="4"/>
      <dgm:spPr/>
    </dgm:pt>
    <dgm:pt modelId="{7D94EA51-3FF6-46EE-903E-EB574F222D0B}" type="pres">
      <dgm:prSet presAssocID="{456E6648-603F-418C-B882-996A2B0820D6}" presName="spH" presStyleCnt="0"/>
      <dgm:spPr/>
    </dgm:pt>
    <dgm:pt modelId="{51ED0E7A-982E-48BB-9B9B-489418814527}" type="pres">
      <dgm:prSet presAssocID="{456E6648-603F-418C-B882-996A2B0820D6}" presName="desTx" presStyleLbl="node1" presStyleIdx="0" presStyleCnt="4">
        <dgm:presLayoutVars>
          <dgm:bulletEnabled val="1"/>
        </dgm:presLayoutVars>
      </dgm:prSet>
      <dgm:spPr/>
    </dgm:pt>
    <dgm:pt modelId="{4572F7BF-4D79-4434-A3E3-0766E6D1C67A}" type="pres">
      <dgm:prSet presAssocID="{71E24C86-406F-4FC6-AAED-1A515AA34E46}" presName="spV" presStyleCnt="0"/>
      <dgm:spPr/>
    </dgm:pt>
    <dgm:pt modelId="{F7EED446-400B-4CCF-8CF2-08DFFFE072FA}" type="pres">
      <dgm:prSet presAssocID="{ED6D11BB-9BA7-445F-AF9B-289676DA4ACA}" presName="linNode" presStyleCnt="0"/>
      <dgm:spPr/>
    </dgm:pt>
    <dgm:pt modelId="{E898D4EA-4B21-49DA-B3EE-1DA03BCFB24B}" type="pres">
      <dgm:prSet presAssocID="{ED6D11BB-9BA7-445F-AF9B-289676DA4ACA}" presName="parTx" presStyleLbl="revTx" presStyleIdx="1" presStyleCnt="4">
        <dgm:presLayoutVars>
          <dgm:chMax val="1"/>
          <dgm:bulletEnabled val="1"/>
        </dgm:presLayoutVars>
      </dgm:prSet>
      <dgm:spPr/>
    </dgm:pt>
    <dgm:pt modelId="{FE9C805F-AFFD-4D9F-B9BF-95B35F17CC9A}" type="pres">
      <dgm:prSet presAssocID="{ED6D11BB-9BA7-445F-AF9B-289676DA4ACA}" presName="bracket" presStyleLbl="parChTrans1D1" presStyleIdx="1" presStyleCnt="4"/>
      <dgm:spPr/>
    </dgm:pt>
    <dgm:pt modelId="{B58C5736-52B0-4A91-9732-54842A3D0260}" type="pres">
      <dgm:prSet presAssocID="{ED6D11BB-9BA7-445F-AF9B-289676DA4ACA}" presName="spH" presStyleCnt="0"/>
      <dgm:spPr/>
    </dgm:pt>
    <dgm:pt modelId="{9C5B4F2A-0A33-4118-A897-F5FF782BC107}" type="pres">
      <dgm:prSet presAssocID="{ED6D11BB-9BA7-445F-AF9B-289676DA4ACA}" presName="desTx" presStyleLbl="node1" presStyleIdx="1" presStyleCnt="4">
        <dgm:presLayoutVars>
          <dgm:bulletEnabled val="1"/>
        </dgm:presLayoutVars>
      </dgm:prSet>
      <dgm:spPr/>
    </dgm:pt>
    <dgm:pt modelId="{095B57B6-3E61-4DBF-821F-14FC24E85898}" type="pres">
      <dgm:prSet presAssocID="{33C06D35-C4FB-41B9-B56E-0B59BA128578}" presName="spV" presStyleCnt="0"/>
      <dgm:spPr/>
    </dgm:pt>
    <dgm:pt modelId="{99766B3D-AF64-4E58-B34D-97F6A9341F2B}" type="pres">
      <dgm:prSet presAssocID="{5DF6BEA8-B63F-43DF-9EEE-7E7E4B98835F}" presName="linNode" presStyleCnt="0"/>
      <dgm:spPr/>
    </dgm:pt>
    <dgm:pt modelId="{08F45C32-6B97-4512-BFAE-FFFAC837A5F7}" type="pres">
      <dgm:prSet presAssocID="{5DF6BEA8-B63F-43DF-9EEE-7E7E4B98835F}" presName="parTx" presStyleLbl="revTx" presStyleIdx="2" presStyleCnt="4">
        <dgm:presLayoutVars>
          <dgm:chMax val="1"/>
          <dgm:bulletEnabled val="1"/>
        </dgm:presLayoutVars>
      </dgm:prSet>
      <dgm:spPr/>
    </dgm:pt>
    <dgm:pt modelId="{86EE0EE3-BB73-435B-96EB-70D8D7EAD021}" type="pres">
      <dgm:prSet presAssocID="{5DF6BEA8-B63F-43DF-9EEE-7E7E4B98835F}" presName="bracket" presStyleLbl="parChTrans1D1" presStyleIdx="2" presStyleCnt="4"/>
      <dgm:spPr/>
    </dgm:pt>
    <dgm:pt modelId="{212181BD-783B-45E6-85CF-024C845E10FF}" type="pres">
      <dgm:prSet presAssocID="{5DF6BEA8-B63F-43DF-9EEE-7E7E4B98835F}" presName="spH" presStyleCnt="0"/>
      <dgm:spPr/>
    </dgm:pt>
    <dgm:pt modelId="{53146AF8-AABE-4EA1-AF67-ED7FC60083E4}" type="pres">
      <dgm:prSet presAssocID="{5DF6BEA8-B63F-43DF-9EEE-7E7E4B98835F}" presName="desTx" presStyleLbl="node1" presStyleIdx="2" presStyleCnt="4">
        <dgm:presLayoutVars>
          <dgm:bulletEnabled val="1"/>
        </dgm:presLayoutVars>
      </dgm:prSet>
      <dgm:spPr/>
    </dgm:pt>
    <dgm:pt modelId="{CD8918FE-55E0-4237-B0B7-2C17272D44A4}" type="pres">
      <dgm:prSet presAssocID="{DFD3A7C7-7229-414E-B1BE-D03E669F8BF9}" presName="spV" presStyleCnt="0"/>
      <dgm:spPr/>
    </dgm:pt>
    <dgm:pt modelId="{BCF51521-6DF1-4AE3-A957-52C4E1169CB6}" type="pres">
      <dgm:prSet presAssocID="{D70C08B0-6366-49C7-B1F7-359AF4CDC110}" presName="linNode" presStyleCnt="0"/>
      <dgm:spPr/>
    </dgm:pt>
    <dgm:pt modelId="{9CDAB029-3378-4D8A-8DC2-AEC2145306E4}" type="pres">
      <dgm:prSet presAssocID="{D70C08B0-6366-49C7-B1F7-359AF4CDC110}" presName="parTx" presStyleLbl="revTx" presStyleIdx="3" presStyleCnt="4">
        <dgm:presLayoutVars>
          <dgm:chMax val="1"/>
          <dgm:bulletEnabled val="1"/>
        </dgm:presLayoutVars>
      </dgm:prSet>
      <dgm:spPr/>
    </dgm:pt>
    <dgm:pt modelId="{9FB21F62-C0C3-4805-B766-38C95B8E7AA2}" type="pres">
      <dgm:prSet presAssocID="{D70C08B0-6366-49C7-B1F7-359AF4CDC110}" presName="bracket" presStyleLbl="parChTrans1D1" presStyleIdx="3" presStyleCnt="4"/>
      <dgm:spPr/>
    </dgm:pt>
    <dgm:pt modelId="{C9228857-EE64-4613-92D2-757CDE98BCD8}" type="pres">
      <dgm:prSet presAssocID="{D70C08B0-6366-49C7-B1F7-359AF4CDC110}" presName="spH" presStyleCnt="0"/>
      <dgm:spPr/>
    </dgm:pt>
    <dgm:pt modelId="{26CF3F22-A3EF-431E-89CA-0CF1E2D6B771}" type="pres">
      <dgm:prSet presAssocID="{D70C08B0-6366-49C7-B1F7-359AF4CDC110}" presName="desTx" presStyleLbl="node1" presStyleIdx="3" presStyleCnt="4">
        <dgm:presLayoutVars>
          <dgm:bulletEnabled val="1"/>
        </dgm:presLayoutVars>
      </dgm:prSet>
      <dgm:spPr/>
    </dgm:pt>
  </dgm:ptLst>
  <dgm:cxnLst>
    <dgm:cxn modelId="{A38E3084-6BBF-4973-95B8-49EF325CB56C}" srcId="{68C1B1A7-A1E3-496E-A4F1-146BBF18BD5A}" destId="{456E6648-603F-418C-B882-996A2B0820D6}" srcOrd="0" destOrd="0" parTransId="{C180F016-6685-45CB-B0EA-9DAF51AF8B16}" sibTransId="{71E24C86-406F-4FC6-AAED-1A515AA34E46}"/>
    <dgm:cxn modelId="{8D27CEB2-9A45-426C-BA39-D7DF0AB01FC5}" type="presOf" srcId="{456E6648-603F-418C-B882-996A2B0820D6}" destId="{0AE6FD8B-F6D0-4D13-A800-637E6D2809E9}" srcOrd="0" destOrd="0" presId="urn:diagrams.loki3.com/BracketList"/>
    <dgm:cxn modelId="{76EA8BBE-E1BD-4EEE-ABCF-EADD5CF779B3}" type="presOf" srcId="{57C188C3-DEF3-4EF1-BBF9-D6266B752774}" destId="{9C5B4F2A-0A33-4118-A897-F5FF782BC107}" srcOrd="0" destOrd="0" presId="urn:diagrams.loki3.com/BracketList"/>
    <dgm:cxn modelId="{E0EE953F-B431-4435-A73D-B027E6522260}" srcId="{5DF6BEA8-B63F-43DF-9EEE-7E7E4B98835F}" destId="{1F00D6C4-9B17-4F78-BC99-F7CF41622802}" srcOrd="0" destOrd="0" parTransId="{0CB340F6-DF88-495E-85A1-DF0F47CFD8D0}" sibTransId="{43968385-72B6-4047-845D-2B6D98931D09}"/>
    <dgm:cxn modelId="{D4D31D26-FB5E-4E45-B73B-E3D743326A9A}" type="presOf" srcId="{1F00D6C4-9B17-4F78-BC99-F7CF41622802}" destId="{53146AF8-AABE-4EA1-AF67-ED7FC60083E4}" srcOrd="0" destOrd="0" presId="urn:diagrams.loki3.com/BracketList"/>
    <dgm:cxn modelId="{65A0C267-6D81-4BB1-ACAA-6B409DE85879}" srcId="{68C1B1A7-A1E3-496E-A4F1-146BBF18BD5A}" destId="{ED6D11BB-9BA7-445F-AF9B-289676DA4ACA}" srcOrd="1" destOrd="0" parTransId="{84B53123-21E4-4664-8106-301138617443}" sibTransId="{33C06D35-C4FB-41B9-B56E-0B59BA128578}"/>
    <dgm:cxn modelId="{44B1E953-9A0F-4443-9FC6-0FD7DDD13343}" type="presOf" srcId="{7FF59F34-6A83-4197-9FF9-FA14C5B69B17}" destId="{26CF3F22-A3EF-431E-89CA-0CF1E2D6B771}" srcOrd="0" destOrd="0" presId="urn:diagrams.loki3.com/BracketList"/>
    <dgm:cxn modelId="{E468A57E-C7B0-42CA-A764-B6C72CE21A73}" srcId="{ED6D11BB-9BA7-445F-AF9B-289676DA4ACA}" destId="{57C188C3-DEF3-4EF1-BBF9-D6266B752774}" srcOrd="0" destOrd="0" parTransId="{0EE55529-A8F3-4F1C-8EB3-699C79F20FFB}" sibTransId="{DD50EBD4-1289-48F9-B165-7BC4ACA712E5}"/>
    <dgm:cxn modelId="{0D5CC71A-6EAF-4265-AB84-BA0734729F03}" srcId="{D70C08B0-6366-49C7-B1F7-359AF4CDC110}" destId="{7FF59F34-6A83-4197-9FF9-FA14C5B69B17}" srcOrd="0" destOrd="0" parTransId="{8395B055-9551-43C9-8E9E-AC90A3FD669B}" sibTransId="{04D69A72-1767-4A85-B06D-8F6FFF1A528A}"/>
    <dgm:cxn modelId="{5581DA24-3E83-45FB-BF8B-D37379D5B7C8}" type="presOf" srcId="{415460B8-E7FF-481F-A1CC-66C577FFE978}" destId="{51ED0E7A-982E-48BB-9B9B-489418814527}" srcOrd="0" destOrd="0" presId="urn:diagrams.loki3.com/BracketList"/>
    <dgm:cxn modelId="{5EC640FB-1ED7-4B24-8395-5B3E9708EED0}" type="presOf" srcId="{D70C08B0-6366-49C7-B1F7-359AF4CDC110}" destId="{9CDAB029-3378-4D8A-8DC2-AEC2145306E4}" srcOrd="0" destOrd="0" presId="urn:diagrams.loki3.com/BracketList"/>
    <dgm:cxn modelId="{A0DE00F2-3320-41BF-94B6-35ABB0E0AC86}" type="presOf" srcId="{ED6D11BB-9BA7-445F-AF9B-289676DA4ACA}" destId="{E898D4EA-4B21-49DA-B3EE-1DA03BCFB24B}" srcOrd="0" destOrd="0" presId="urn:diagrams.loki3.com/BracketList"/>
    <dgm:cxn modelId="{DBA013EF-B1AA-4309-B2B7-E41E5EFA7AA1}" srcId="{456E6648-603F-418C-B882-996A2B0820D6}" destId="{415460B8-E7FF-481F-A1CC-66C577FFE978}" srcOrd="0" destOrd="0" parTransId="{11C33AFE-819F-40E8-A3DA-53DE3F2E5D2E}" sibTransId="{3A7198C6-A52D-4F07-9466-203CDAE698D4}"/>
    <dgm:cxn modelId="{FD4C550E-39A9-4E99-AA6A-826A16AE6F58}" type="presOf" srcId="{68C1B1A7-A1E3-496E-A4F1-146BBF18BD5A}" destId="{68132614-7D70-4262-B504-46172ADB384D}" srcOrd="0" destOrd="0" presId="urn:diagrams.loki3.com/BracketList"/>
    <dgm:cxn modelId="{EDC381BA-6621-4E45-B5C8-B2786D9EB83E}" srcId="{68C1B1A7-A1E3-496E-A4F1-146BBF18BD5A}" destId="{5DF6BEA8-B63F-43DF-9EEE-7E7E4B98835F}" srcOrd="2" destOrd="0" parTransId="{CB1A09E3-84B4-4FFB-8E56-CBE3E6A59245}" sibTransId="{DFD3A7C7-7229-414E-B1BE-D03E669F8BF9}"/>
    <dgm:cxn modelId="{F18A5496-2BCB-4082-A9EE-8A70939B6BF5}" type="presOf" srcId="{5DF6BEA8-B63F-43DF-9EEE-7E7E4B98835F}" destId="{08F45C32-6B97-4512-BFAE-FFFAC837A5F7}" srcOrd="0" destOrd="0" presId="urn:diagrams.loki3.com/BracketList"/>
    <dgm:cxn modelId="{7FC19DD5-C3BF-4AF9-AAB0-3C3C970A64DA}" srcId="{68C1B1A7-A1E3-496E-A4F1-146BBF18BD5A}" destId="{D70C08B0-6366-49C7-B1F7-359AF4CDC110}" srcOrd="3" destOrd="0" parTransId="{68734D6F-0F4C-4F1F-8E56-6F07AB461093}" sibTransId="{20B96149-E08C-470D-842F-1840C7542BC7}"/>
    <dgm:cxn modelId="{E73F6E27-C245-4960-A448-BF1C924AE795}" type="presParOf" srcId="{68132614-7D70-4262-B504-46172ADB384D}" destId="{B612D8D5-89AF-4305-95E2-885A47100F08}" srcOrd="0" destOrd="0" presId="urn:diagrams.loki3.com/BracketList"/>
    <dgm:cxn modelId="{A4171C64-EC51-4B0B-AA50-9B9C439F0198}" type="presParOf" srcId="{B612D8D5-89AF-4305-95E2-885A47100F08}" destId="{0AE6FD8B-F6D0-4D13-A800-637E6D2809E9}" srcOrd="0" destOrd="0" presId="urn:diagrams.loki3.com/BracketList"/>
    <dgm:cxn modelId="{45634193-EAC8-4750-8260-6D1F21980605}" type="presParOf" srcId="{B612D8D5-89AF-4305-95E2-885A47100F08}" destId="{3F5A61B0-58A8-4A97-9428-BC245650555D}" srcOrd="1" destOrd="0" presId="urn:diagrams.loki3.com/BracketList"/>
    <dgm:cxn modelId="{1EE063E5-7F6B-42B2-A8DA-E32D7F755EC1}" type="presParOf" srcId="{B612D8D5-89AF-4305-95E2-885A47100F08}" destId="{7D94EA51-3FF6-46EE-903E-EB574F222D0B}" srcOrd="2" destOrd="0" presId="urn:diagrams.loki3.com/BracketList"/>
    <dgm:cxn modelId="{818D7F1F-8950-4614-84BC-009948AEB431}" type="presParOf" srcId="{B612D8D5-89AF-4305-95E2-885A47100F08}" destId="{51ED0E7A-982E-48BB-9B9B-489418814527}" srcOrd="3" destOrd="0" presId="urn:diagrams.loki3.com/BracketList"/>
    <dgm:cxn modelId="{156A054A-5381-4C07-8A6B-C2D5E9174C2E}" type="presParOf" srcId="{68132614-7D70-4262-B504-46172ADB384D}" destId="{4572F7BF-4D79-4434-A3E3-0766E6D1C67A}" srcOrd="1" destOrd="0" presId="urn:diagrams.loki3.com/BracketList"/>
    <dgm:cxn modelId="{3EE992B3-A042-442A-BCC1-2DCC50809AA1}" type="presParOf" srcId="{68132614-7D70-4262-B504-46172ADB384D}" destId="{F7EED446-400B-4CCF-8CF2-08DFFFE072FA}" srcOrd="2" destOrd="0" presId="urn:diagrams.loki3.com/BracketList"/>
    <dgm:cxn modelId="{B01391A4-1CEE-4228-AF22-FC43BF593BB8}" type="presParOf" srcId="{F7EED446-400B-4CCF-8CF2-08DFFFE072FA}" destId="{E898D4EA-4B21-49DA-B3EE-1DA03BCFB24B}" srcOrd="0" destOrd="0" presId="urn:diagrams.loki3.com/BracketList"/>
    <dgm:cxn modelId="{9EEADBF4-43B0-498C-AEC1-EB312833B81A}" type="presParOf" srcId="{F7EED446-400B-4CCF-8CF2-08DFFFE072FA}" destId="{FE9C805F-AFFD-4D9F-B9BF-95B35F17CC9A}" srcOrd="1" destOrd="0" presId="urn:diagrams.loki3.com/BracketList"/>
    <dgm:cxn modelId="{EBB836F9-9EBF-408C-AF02-CDB63D0F39FD}" type="presParOf" srcId="{F7EED446-400B-4CCF-8CF2-08DFFFE072FA}" destId="{B58C5736-52B0-4A91-9732-54842A3D0260}" srcOrd="2" destOrd="0" presId="urn:diagrams.loki3.com/BracketList"/>
    <dgm:cxn modelId="{5D4F45FF-CC3A-4283-8A6E-B8E46296E58E}" type="presParOf" srcId="{F7EED446-400B-4CCF-8CF2-08DFFFE072FA}" destId="{9C5B4F2A-0A33-4118-A897-F5FF782BC107}" srcOrd="3" destOrd="0" presId="urn:diagrams.loki3.com/BracketList"/>
    <dgm:cxn modelId="{8E2862A3-8A92-4C31-8874-F185C1A5F474}" type="presParOf" srcId="{68132614-7D70-4262-B504-46172ADB384D}" destId="{095B57B6-3E61-4DBF-821F-14FC24E85898}" srcOrd="3" destOrd="0" presId="urn:diagrams.loki3.com/BracketList"/>
    <dgm:cxn modelId="{78BF12B7-701E-4E13-9547-D4748BF8D8AF}" type="presParOf" srcId="{68132614-7D70-4262-B504-46172ADB384D}" destId="{99766B3D-AF64-4E58-B34D-97F6A9341F2B}" srcOrd="4" destOrd="0" presId="urn:diagrams.loki3.com/BracketList"/>
    <dgm:cxn modelId="{359717E7-A6CA-49FA-B1EF-700F6701BA76}" type="presParOf" srcId="{99766B3D-AF64-4E58-B34D-97F6A9341F2B}" destId="{08F45C32-6B97-4512-BFAE-FFFAC837A5F7}" srcOrd="0" destOrd="0" presId="urn:diagrams.loki3.com/BracketList"/>
    <dgm:cxn modelId="{5C21D6F9-E576-48B9-8C75-3AE30DE58B69}" type="presParOf" srcId="{99766B3D-AF64-4E58-B34D-97F6A9341F2B}" destId="{86EE0EE3-BB73-435B-96EB-70D8D7EAD021}" srcOrd="1" destOrd="0" presId="urn:diagrams.loki3.com/BracketList"/>
    <dgm:cxn modelId="{3C2F46BB-F30C-491F-9375-2695DCFFC635}" type="presParOf" srcId="{99766B3D-AF64-4E58-B34D-97F6A9341F2B}" destId="{212181BD-783B-45E6-85CF-024C845E10FF}" srcOrd="2" destOrd="0" presId="urn:diagrams.loki3.com/BracketList"/>
    <dgm:cxn modelId="{E253788E-2306-4EEE-953A-970050123072}" type="presParOf" srcId="{99766B3D-AF64-4E58-B34D-97F6A9341F2B}" destId="{53146AF8-AABE-4EA1-AF67-ED7FC60083E4}" srcOrd="3" destOrd="0" presId="urn:diagrams.loki3.com/BracketList"/>
    <dgm:cxn modelId="{9C2283E9-D24C-4E7B-9362-CC109F587943}" type="presParOf" srcId="{68132614-7D70-4262-B504-46172ADB384D}" destId="{CD8918FE-55E0-4237-B0B7-2C17272D44A4}" srcOrd="5" destOrd="0" presId="urn:diagrams.loki3.com/BracketList"/>
    <dgm:cxn modelId="{5A0D202C-3BC0-4F27-879F-9CBD385EA9BA}" type="presParOf" srcId="{68132614-7D70-4262-B504-46172ADB384D}" destId="{BCF51521-6DF1-4AE3-A957-52C4E1169CB6}" srcOrd="6" destOrd="0" presId="urn:diagrams.loki3.com/BracketList"/>
    <dgm:cxn modelId="{4C7A6120-6F4C-444C-AC7C-5E61C41B7672}" type="presParOf" srcId="{BCF51521-6DF1-4AE3-A957-52C4E1169CB6}" destId="{9CDAB029-3378-4D8A-8DC2-AEC2145306E4}" srcOrd="0" destOrd="0" presId="urn:diagrams.loki3.com/BracketList"/>
    <dgm:cxn modelId="{26CAEAAE-C044-458B-B540-23C5D05E1E4F}" type="presParOf" srcId="{BCF51521-6DF1-4AE3-A957-52C4E1169CB6}" destId="{9FB21F62-C0C3-4805-B766-38C95B8E7AA2}" srcOrd="1" destOrd="0" presId="urn:diagrams.loki3.com/BracketList"/>
    <dgm:cxn modelId="{E6FF0364-1DEB-4829-A39B-BAC6AF5E2114}" type="presParOf" srcId="{BCF51521-6DF1-4AE3-A957-52C4E1169CB6}" destId="{C9228857-EE64-4613-92D2-757CDE98BCD8}" srcOrd="2" destOrd="0" presId="urn:diagrams.loki3.com/BracketList"/>
    <dgm:cxn modelId="{DBA2634D-EBD2-46CB-A6FD-AE036FCEA7DF}" type="presParOf" srcId="{BCF51521-6DF1-4AE3-A957-52C4E1169CB6}" destId="{26CF3F22-A3EF-431E-89CA-0CF1E2D6B77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D3AEA-EA54-4C77-A853-E04B8B9057B5}">
      <dsp:nvSpPr>
        <dsp:cNvPr id="0" name=""/>
        <dsp:cNvSpPr/>
      </dsp:nvSpPr>
      <dsp:spPr>
        <a:xfrm>
          <a:off x="2876336" y="1885"/>
          <a:ext cx="1333927" cy="1333927"/>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Client</a:t>
          </a:r>
        </a:p>
      </dsp:txBody>
      <dsp:txXfrm>
        <a:off x="3071685" y="197234"/>
        <a:ext cx="943229" cy="943229"/>
      </dsp:txXfrm>
    </dsp:sp>
    <dsp:sp modelId="{24638F22-518F-4C4A-AA48-FE9EDA45DB2F}">
      <dsp:nvSpPr>
        <dsp:cNvPr id="0" name=""/>
        <dsp:cNvSpPr/>
      </dsp:nvSpPr>
      <dsp:spPr>
        <a:xfrm rot="2160000">
          <a:off x="4168074" y="1026443"/>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8229" y="1085230"/>
        <a:ext cx="248129" cy="270120"/>
      </dsp:txXfrm>
    </dsp:sp>
    <dsp:sp modelId="{08DAE50A-0270-429E-ACBF-45DC8D8B16E7}">
      <dsp:nvSpPr>
        <dsp:cNvPr id="0" name=""/>
        <dsp:cNvSpPr/>
      </dsp:nvSpPr>
      <dsp:spPr>
        <a:xfrm>
          <a:off x="4496587" y="1179067"/>
          <a:ext cx="1333927" cy="1333927"/>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Query Engine</a:t>
          </a:r>
        </a:p>
      </dsp:txBody>
      <dsp:txXfrm>
        <a:off x="4691936" y="1374416"/>
        <a:ext cx="943229" cy="943229"/>
      </dsp:txXfrm>
    </dsp:sp>
    <dsp:sp modelId="{9F25FCC7-1D11-451B-A039-737C80E7270E}">
      <dsp:nvSpPr>
        <dsp:cNvPr id="0" name=""/>
        <dsp:cNvSpPr/>
      </dsp:nvSpPr>
      <dsp:spPr>
        <a:xfrm rot="6480000">
          <a:off x="4679975" y="2563749"/>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4749576" y="2603221"/>
        <a:ext cx="248129" cy="270120"/>
      </dsp:txXfrm>
    </dsp:sp>
    <dsp:sp modelId="{3EC45BA2-28A3-4E05-BB73-D5DF6EC03896}">
      <dsp:nvSpPr>
        <dsp:cNvPr id="0" name=""/>
        <dsp:cNvSpPr/>
      </dsp:nvSpPr>
      <dsp:spPr>
        <a:xfrm>
          <a:off x="3877706" y="3083786"/>
          <a:ext cx="1333927" cy="1333927"/>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Storage Engine</a:t>
          </a:r>
        </a:p>
      </dsp:txBody>
      <dsp:txXfrm>
        <a:off x="4073055" y="3279135"/>
        <a:ext cx="943229" cy="943229"/>
      </dsp:txXfrm>
    </dsp:sp>
    <dsp:sp modelId="{F45F3FD1-B341-4442-8211-6FC053B61CA5}">
      <dsp:nvSpPr>
        <dsp:cNvPr id="0" name=""/>
        <dsp:cNvSpPr/>
      </dsp:nvSpPr>
      <dsp:spPr>
        <a:xfrm rot="10800000">
          <a:off x="3376096" y="3525650"/>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482437" y="3615690"/>
        <a:ext cx="248129" cy="270120"/>
      </dsp:txXfrm>
    </dsp:sp>
    <dsp:sp modelId="{2EA9B182-869B-404A-BB43-EA2976A29748}">
      <dsp:nvSpPr>
        <dsp:cNvPr id="0" name=""/>
        <dsp:cNvSpPr/>
      </dsp:nvSpPr>
      <dsp:spPr>
        <a:xfrm>
          <a:off x="1874965" y="3083786"/>
          <a:ext cx="1333927" cy="1333927"/>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Storage</a:t>
          </a:r>
        </a:p>
        <a:p>
          <a:pPr marL="0" lvl="0" indent="0" algn="ctr" defTabSz="755650">
            <a:lnSpc>
              <a:spcPct val="90000"/>
            </a:lnSpc>
            <a:spcBef>
              <a:spcPct val="0"/>
            </a:spcBef>
            <a:spcAft>
              <a:spcPct val="35000"/>
            </a:spcAft>
            <a:buNone/>
          </a:pPr>
          <a:r>
            <a:rPr lang="en-US" sz="1700" kern="1200" dirty="0"/>
            <a:t>(RAM or HD)</a:t>
          </a:r>
        </a:p>
      </dsp:txBody>
      <dsp:txXfrm>
        <a:off x="2070314" y="3279135"/>
        <a:ext cx="943229" cy="943229"/>
      </dsp:txXfrm>
    </dsp:sp>
    <dsp:sp modelId="{A65DFABB-CBFE-429B-BF87-B3F48F7F3EB0}">
      <dsp:nvSpPr>
        <dsp:cNvPr id="0" name=""/>
        <dsp:cNvSpPr/>
      </dsp:nvSpPr>
      <dsp:spPr>
        <a:xfrm rot="15120000">
          <a:off x="2058353" y="2582831"/>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127954" y="2723439"/>
        <a:ext cx="248129" cy="270120"/>
      </dsp:txXfrm>
    </dsp:sp>
    <dsp:sp modelId="{1A45B6D8-0643-49E1-BC8E-5B2F3953ADBD}">
      <dsp:nvSpPr>
        <dsp:cNvPr id="0" name=""/>
        <dsp:cNvSpPr/>
      </dsp:nvSpPr>
      <dsp:spPr>
        <a:xfrm>
          <a:off x="1256084" y="1179067"/>
          <a:ext cx="1333927" cy="1333927"/>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Query Engine</a:t>
          </a:r>
        </a:p>
      </dsp:txBody>
      <dsp:txXfrm>
        <a:off x="1451433" y="1374416"/>
        <a:ext cx="943229" cy="943229"/>
      </dsp:txXfrm>
    </dsp:sp>
    <dsp:sp modelId="{3F3C8DE8-787D-440D-BB01-BD870BA09772}">
      <dsp:nvSpPr>
        <dsp:cNvPr id="0" name=""/>
        <dsp:cNvSpPr/>
      </dsp:nvSpPr>
      <dsp:spPr>
        <a:xfrm rot="19440000">
          <a:off x="2547822" y="1038236"/>
          <a:ext cx="354470" cy="4502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557977" y="1159529"/>
        <a:ext cx="248129" cy="270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FF39D2-246E-4FCF-9E1F-D54C3A99F13F}">
      <dsp:nvSpPr>
        <dsp:cNvPr id="0" name=""/>
        <dsp:cNvSpPr/>
      </dsp:nvSpPr>
      <dsp:spPr>
        <a:xfrm>
          <a:off x="4692" y="2331343"/>
          <a:ext cx="2400206" cy="714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88900" rIns="248920" bIns="88900" numCol="1" spcCol="1270" anchor="ctr" anchorCtr="0">
          <a:noAutofit/>
        </a:bodyPr>
        <a:lstStyle/>
        <a:p>
          <a:pPr marL="0" lvl="0" indent="0" algn="r" defTabSz="1555750">
            <a:lnSpc>
              <a:spcPct val="90000"/>
            </a:lnSpc>
            <a:spcBef>
              <a:spcPct val="0"/>
            </a:spcBef>
            <a:spcAft>
              <a:spcPct val="35000"/>
            </a:spcAft>
            <a:buNone/>
          </a:pPr>
          <a:r>
            <a:rPr lang="en-US" sz="3500" kern="1200" dirty="0"/>
            <a:t>Partition1</a:t>
          </a:r>
        </a:p>
      </dsp:txBody>
      <dsp:txXfrm>
        <a:off x="4692" y="2331343"/>
        <a:ext cx="2400206" cy="714656"/>
      </dsp:txXfrm>
    </dsp:sp>
    <dsp:sp modelId="{56206FB7-601F-4C66-9EB7-0F97EF4A13BE}">
      <dsp:nvSpPr>
        <dsp:cNvPr id="0" name=""/>
        <dsp:cNvSpPr/>
      </dsp:nvSpPr>
      <dsp:spPr>
        <a:xfrm>
          <a:off x="2404899" y="2286677"/>
          <a:ext cx="480041" cy="803988"/>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478808-3715-4899-8B50-CA7E5A3B39F3}">
      <dsp:nvSpPr>
        <dsp:cNvPr id="0" name=""/>
        <dsp:cNvSpPr/>
      </dsp:nvSpPr>
      <dsp:spPr>
        <a:xfrm>
          <a:off x="3076957" y="1870139"/>
          <a:ext cx="6528562" cy="163706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285750" lvl="1" indent="-285750" algn="l" defTabSz="1555750">
            <a:lnSpc>
              <a:spcPct val="90000"/>
            </a:lnSpc>
            <a:spcBef>
              <a:spcPct val="0"/>
            </a:spcBef>
            <a:spcAft>
              <a:spcPct val="15000"/>
            </a:spcAft>
            <a:buChar char="•"/>
          </a:pPr>
          <a:r>
            <a:rPr lang="en-US" sz="3500" kern="1200" dirty="0"/>
            <a:t> </a:t>
          </a:r>
        </a:p>
      </dsp:txBody>
      <dsp:txXfrm>
        <a:off x="3076957" y="1870139"/>
        <a:ext cx="6528562" cy="16370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6FD8B-F6D0-4D13-A800-637E6D2809E9}">
      <dsp:nvSpPr>
        <dsp:cNvPr id="0" name=""/>
        <dsp:cNvSpPr/>
      </dsp:nvSpPr>
      <dsp:spPr>
        <a:xfrm>
          <a:off x="0" y="63508"/>
          <a:ext cx="2587100" cy="89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r" defTabSz="1955800">
            <a:lnSpc>
              <a:spcPct val="90000"/>
            </a:lnSpc>
            <a:spcBef>
              <a:spcPct val="0"/>
            </a:spcBef>
            <a:spcAft>
              <a:spcPct val="35000"/>
            </a:spcAft>
            <a:buNone/>
          </a:pPr>
          <a:r>
            <a:rPr lang="en-US" sz="4400" kern="1200" dirty="0"/>
            <a:t>LUN1</a:t>
          </a:r>
        </a:p>
      </dsp:txBody>
      <dsp:txXfrm>
        <a:off x="0" y="63508"/>
        <a:ext cx="2587100" cy="898425"/>
      </dsp:txXfrm>
    </dsp:sp>
    <dsp:sp modelId="{3F5A61B0-58A8-4A97-9428-BC245650555D}">
      <dsp:nvSpPr>
        <dsp:cNvPr id="0" name=""/>
        <dsp:cNvSpPr/>
      </dsp:nvSpPr>
      <dsp:spPr>
        <a:xfrm>
          <a:off x="2587100" y="7356"/>
          <a:ext cx="517420" cy="1010728"/>
        </a:xfrm>
        <a:prstGeom prst="leftBrace">
          <a:avLst>
            <a:gd name="adj1" fmla="val 35000"/>
            <a:gd name="adj2" fmla="val 5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ED0E7A-982E-48BB-9B9B-489418814527}">
      <dsp:nvSpPr>
        <dsp:cNvPr id="0" name=""/>
        <dsp:cNvSpPr/>
      </dsp:nvSpPr>
      <dsp:spPr>
        <a:xfrm>
          <a:off x="3311488" y="7356"/>
          <a:ext cx="7036913" cy="1010728"/>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lvl="1" indent="-285750" algn="l" defTabSz="1955800">
            <a:lnSpc>
              <a:spcPct val="90000"/>
            </a:lnSpc>
            <a:spcBef>
              <a:spcPct val="0"/>
            </a:spcBef>
            <a:spcAft>
              <a:spcPct val="15000"/>
            </a:spcAft>
            <a:buChar char="•"/>
          </a:pPr>
          <a:r>
            <a:rPr lang="en-US" sz="4400" kern="1200" dirty="0"/>
            <a:t> </a:t>
          </a:r>
        </a:p>
      </dsp:txBody>
      <dsp:txXfrm>
        <a:off x="3311488" y="7356"/>
        <a:ext cx="7036913" cy="1010728"/>
      </dsp:txXfrm>
    </dsp:sp>
    <dsp:sp modelId="{E898D4EA-4B21-49DA-B3EE-1DA03BCFB24B}">
      <dsp:nvSpPr>
        <dsp:cNvPr id="0" name=""/>
        <dsp:cNvSpPr/>
      </dsp:nvSpPr>
      <dsp:spPr>
        <a:xfrm>
          <a:off x="0" y="1232636"/>
          <a:ext cx="2587100" cy="89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r" defTabSz="1955800">
            <a:lnSpc>
              <a:spcPct val="90000"/>
            </a:lnSpc>
            <a:spcBef>
              <a:spcPct val="0"/>
            </a:spcBef>
            <a:spcAft>
              <a:spcPct val="35000"/>
            </a:spcAft>
            <a:buNone/>
          </a:pPr>
          <a:r>
            <a:rPr lang="en-US" sz="4400" kern="1200" dirty="0"/>
            <a:t>LUN2</a:t>
          </a:r>
        </a:p>
      </dsp:txBody>
      <dsp:txXfrm>
        <a:off x="0" y="1232636"/>
        <a:ext cx="2587100" cy="898425"/>
      </dsp:txXfrm>
    </dsp:sp>
    <dsp:sp modelId="{FE9C805F-AFFD-4D9F-B9BF-95B35F17CC9A}">
      <dsp:nvSpPr>
        <dsp:cNvPr id="0" name=""/>
        <dsp:cNvSpPr/>
      </dsp:nvSpPr>
      <dsp:spPr>
        <a:xfrm>
          <a:off x="2587100" y="1176484"/>
          <a:ext cx="517420" cy="1010728"/>
        </a:xfrm>
        <a:prstGeom prst="leftBrace">
          <a:avLst>
            <a:gd name="adj1" fmla="val 35000"/>
            <a:gd name="adj2" fmla="val 5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5B4F2A-0A33-4118-A897-F5FF782BC107}">
      <dsp:nvSpPr>
        <dsp:cNvPr id="0" name=""/>
        <dsp:cNvSpPr/>
      </dsp:nvSpPr>
      <dsp:spPr>
        <a:xfrm>
          <a:off x="3311488" y="1176484"/>
          <a:ext cx="7036913" cy="1010728"/>
        </a:xfrm>
        <a:prstGeom prst="rect">
          <a:avLst/>
        </a:prstGeom>
        <a:solidFill>
          <a:schemeClr val="accent3">
            <a:hueOff val="189844"/>
            <a:satOff val="0"/>
            <a:lumOff val="-8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lvl="1" indent="-285750" algn="l" defTabSz="1955800">
            <a:lnSpc>
              <a:spcPct val="90000"/>
            </a:lnSpc>
            <a:spcBef>
              <a:spcPct val="0"/>
            </a:spcBef>
            <a:spcAft>
              <a:spcPct val="15000"/>
            </a:spcAft>
            <a:buChar char="•"/>
          </a:pPr>
          <a:r>
            <a:rPr lang="en-US" sz="4400" kern="1200" dirty="0"/>
            <a:t> </a:t>
          </a:r>
        </a:p>
      </dsp:txBody>
      <dsp:txXfrm>
        <a:off x="3311488" y="1176484"/>
        <a:ext cx="7036913" cy="1010728"/>
      </dsp:txXfrm>
    </dsp:sp>
    <dsp:sp modelId="{08F45C32-6B97-4512-BFAE-FFFAC837A5F7}">
      <dsp:nvSpPr>
        <dsp:cNvPr id="0" name=""/>
        <dsp:cNvSpPr/>
      </dsp:nvSpPr>
      <dsp:spPr>
        <a:xfrm>
          <a:off x="0" y="2401764"/>
          <a:ext cx="2587100" cy="89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r" defTabSz="1955800">
            <a:lnSpc>
              <a:spcPct val="90000"/>
            </a:lnSpc>
            <a:spcBef>
              <a:spcPct val="0"/>
            </a:spcBef>
            <a:spcAft>
              <a:spcPct val="35000"/>
            </a:spcAft>
            <a:buNone/>
          </a:pPr>
          <a:r>
            <a:rPr lang="en-US" sz="4400" kern="1200" dirty="0"/>
            <a:t>LUN3</a:t>
          </a:r>
        </a:p>
      </dsp:txBody>
      <dsp:txXfrm>
        <a:off x="0" y="2401764"/>
        <a:ext cx="2587100" cy="898425"/>
      </dsp:txXfrm>
    </dsp:sp>
    <dsp:sp modelId="{86EE0EE3-BB73-435B-96EB-70D8D7EAD021}">
      <dsp:nvSpPr>
        <dsp:cNvPr id="0" name=""/>
        <dsp:cNvSpPr/>
      </dsp:nvSpPr>
      <dsp:spPr>
        <a:xfrm>
          <a:off x="2587100" y="2345612"/>
          <a:ext cx="517420" cy="1010728"/>
        </a:xfrm>
        <a:prstGeom prst="leftBrace">
          <a:avLst>
            <a:gd name="adj1" fmla="val 35000"/>
            <a:gd name="adj2" fmla="val 5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146AF8-AABE-4EA1-AF67-ED7FC60083E4}">
      <dsp:nvSpPr>
        <dsp:cNvPr id="0" name=""/>
        <dsp:cNvSpPr/>
      </dsp:nvSpPr>
      <dsp:spPr>
        <a:xfrm>
          <a:off x="3311488" y="2345612"/>
          <a:ext cx="7036913" cy="1010728"/>
        </a:xfrm>
        <a:prstGeom prst="rect">
          <a:avLst/>
        </a:prstGeom>
        <a:solidFill>
          <a:schemeClr val="accent3">
            <a:hueOff val="379688"/>
            <a:satOff val="0"/>
            <a:lumOff val="-17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lvl="1" indent="-285750" algn="l" defTabSz="1955800">
            <a:lnSpc>
              <a:spcPct val="90000"/>
            </a:lnSpc>
            <a:spcBef>
              <a:spcPct val="0"/>
            </a:spcBef>
            <a:spcAft>
              <a:spcPct val="15000"/>
            </a:spcAft>
            <a:buChar char="•"/>
          </a:pPr>
          <a:r>
            <a:rPr lang="en-US" sz="4400" kern="1200" dirty="0"/>
            <a:t> </a:t>
          </a:r>
        </a:p>
      </dsp:txBody>
      <dsp:txXfrm>
        <a:off x="3311488" y="2345612"/>
        <a:ext cx="7036913" cy="1010728"/>
      </dsp:txXfrm>
    </dsp:sp>
    <dsp:sp modelId="{9CDAB029-3378-4D8A-8DC2-AEC2145306E4}">
      <dsp:nvSpPr>
        <dsp:cNvPr id="0" name=""/>
        <dsp:cNvSpPr/>
      </dsp:nvSpPr>
      <dsp:spPr>
        <a:xfrm>
          <a:off x="0" y="3570892"/>
          <a:ext cx="2587100" cy="898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928" tIns="111760" rIns="312928" bIns="111760" numCol="1" spcCol="1270" anchor="ctr" anchorCtr="0">
          <a:noAutofit/>
        </a:bodyPr>
        <a:lstStyle/>
        <a:p>
          <a:pPr marL="0" lvl="0" indent="0" algn="r" defTabSz="1955800">
            <a:lnSpc>
              <a:spcPct val="90000"/>
            </a:lnSpc>
            <a:spcBef>
              <a:spcPct val="0"/>
            </a:spcBef>
            <a:spcAft>
              <a:spcPct val="35000"/>
            </a:spcAft>
            <a:buNone/>
          </a:pPr>
          <a:r>
            <a:rPr lang="en-US" sz="4400" kern="1200" dirty="0"/>
            <a:t>LUN4</a:t>
          </a:r>
        </a:p>
      </dsp:txBody>
      <dsp:txXfrm>
        <a:off x="0" y="3570892"/>
        <a:ext cx="2587100" cy="898425"/>
      </dsp:txXfrm>
    </dsp:sp>
    <dsp:sp modelId="{9FB21F62-C0C3-4805-B766-38C95B8E7AA2}">
      <dsp:nvSpPr>
        <dsp:cNvPr id="0" name=""/>
        <dsp:cNvSpPr/>
      </dsp:nvSpPr>
      <dsp:spPr>
        <a:xfrm>
          <a:off x="2587100" y="3514741"/>
          <a:ext cx="517420" cy="1010728"/>
        </a:xfrm>
        <a:prstGeom prst="leftBrace">
          <a:avLst>
            <a:gd name="adj1" fmla="val 35000"/>
            <a:gd name="adj2" fmla="val 50000"/>
          </a:avLst>
        </a:pr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CF3F22-A3EF-431E-89CA-0CF1E2D6B771}">
      <dsp:nvSpPr>
        <dsp:cNvPr id="0" name=""/>
        <dsp:cNvSpPr/>
      </dsp:nvSpPr>
      <dsp:spPr>
        <a:xfrm>
          <a:off x="3311488" y="3514741"/>
          <a:ext cx="7036913" cy="1010728"/>
        </a:xfrm>
        <a:prstGeom prst="rect">
          <a:avLst/>
        </a:prstGeom>
        <a:solidFill>
          <a:schemeClr val="accent3">
            <a:hueOff val="569532"/>
            <a:satOff val="0"/>
            <a:lumOff val="-2647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285750" lvl="1" indent="-285750" algn="l" defTabSz="1955800">
            <a:lnSpc>
              <a:spcPct val="90000"/>
            </a:lnSpc>
            <a:spcBef>
              <a:spcPct val="0"/>
            </a:spcBef>
            <a:spcAft>
              <a:spcPct val="15000"/>
            </a:spcAft>
            <a:buChar char="•"/>
          </a:pPr>
          <a:r>
            <a:rPr lang="en-US" sz="4400" kern="1200" dirty="0"/>
            <a:t>  </a:t>
          </a:r>
        </a:p>
      </dsp:txBody>
      <dsp:txXfrm>
        <a:off x="3311488" y="3514741"/>
        <a:ext cx="7036913" cy="101072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3/14/2016</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3/14/2016</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87096" cy="6858000"/>
          </a:xfrm>
          <a:prstGeom prst="rect">
            <a:avLst/>
          </a:prstGeom>
        </p:spPr>
      </p:pic>
      <p:sp>
        <p:nvSpPr>
          <p:cNvPr id="4" name="Rectangle 3"/>
          <p:cNvSpPr/>
          <p:nvPr/>
        </p:nvSpPr>
        <p:spPr bwMode="auto">
          <a:xfrm>
            <a:off x="267550" y="2983823"/>
            <a:ext cx="6274959" cy="3403766"/>
          </a:xfrm>
          <a:prstGeom prst="rect">
            <a:avLst/>
          </a:prstGeom>
          <a:solidFill>
            <a:srgbClr val="5C005C">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169" y="2983822"/>
            <a:ext cx="6274896"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550" y="4776907"/>
            <a:ext cx="6274896" cy="1610682"/>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p:nvGrpSpPr>
        <p:grpSpPr bwMode="gray">
          <a:xfrm>
            <a:off x="448408" y="380757"/>
            <a:ext cx="1647931"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418253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674568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0738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955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2697988"/>
          </a:xfrm>
          <a:noFill/>
        </p:spPr>
        <p:txBody>
          <a:bodyPr tIns="91440" bIns="91440" anchor="t" anchorCtr="0"/>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4257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6733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04011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46410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704021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0786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8680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1"/>
            <a:ext cx="6271784" cy="1794661"/>
          </a:xfrm>
          <a:noFill/>
        </p:spPr>
        <p:txBody>
          <a:bodyPr lIns="146304" tIns="109728" rIns="146304" bIns="109728">
            <a:no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2" y="2075840"/>
            <a:ext cx="8065659" cy="1801436"/>
          </a:xfrm>
          <a:noFill/>
        </p:spPr>
        <p:txBody>
          <a:bodyPr lIns="146304" tIns="91440" rIns="146304" bIns="91440" anchor="t" anchorCtr="0"/>
          <a:lstStyle>
            <a:lvl1pPr>
              <a:defRPr sz="5293"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48408" y="6041178"/>
            <a:ext cx="1613144" cy="346755"/>
          </a:xfrm>
          <a:prstGeom prst="rect">
            <a:avLst/>
          </a:prstGeom>
        </p:spPr>
      </p:pic>
    </p:spTree>
    <p:extLst>
      <p:ext uri="{BB962C8B-B14F-4D97-AF65-F5344CB8AC3E}">
        <p14:creationId xmlns:p14="http://schemas.microsoft.com/office/powerpoint/2010/main" val="3854741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56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02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20185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170" y="6170059"/>
            <a:ext cx="11620304"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085" y="3083653"/>
            <a:ext cx="3223021" cy="690694"/>
          </a:xfrm>
          <a:prstGeom prst="rect">
            <a:avLst/>
          </a:prstGeom>
        </p:spPr>
      </p:pic>
    </p:spTree>
    <p:extLst>
      <p:ext uri="{BB962C8B-B14F-4D97-AF65-F5344CB8AC3E}">
        <p14:creationId xmlns:p14="http://schemas.microsoft.com/office/powerpoint/2010/main" val="31210788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1172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F41C87-7AD9-4845-A077-840E4A0F3F06}" type="datetimeFigureOut">
              <a:rPr lang="en-US"/>
              <a:t>3/14/2016</a:t>
            </a:fld>
            <a:endParaRPr dirty="0"/>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2A013F82-EE5E-44EE-A61D-E31C6657F26F}" type="slidenum">
              <a:rPr/>
              <a:t>‹#›</a:t>
            </a:fld>
            <a:endParaRPr dirty="0"/>
          </a:p>
        </p:txBody>
      </p:sp>
    </p:spTree>
    <p:extLst>
      <p:ext uri="{BB962C8B-B14F-4D97-AF65-F5344CB8AC3E}">
        <p14:creationId xmlns:p14="http://schemas.microsoft.com/office/powerpoint/2010/main" val="23694064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87096" cy="6858000"/>
          </a:xfrm>
          <a:prstGeom prst="rect">
            <a:avLst/>
          </a:prstGeom>
        </p:spPr>
      </p:pic>
      <p:grpSp>
        <p:nvGrpSpPr>
          <p:cNvPr id="23" name="Group 22"/>
          <p:cNvGrpSpPr>
            <a:grpSpLocks noChangeAspect="1"/>
          </p:cNvGrpSpPr>
          <p:nvPr userDrawn="1"/>
        </p:nvGrpSpPr>
        <p:grpSpPr bwMode="gray">
          <a:xfrm>
            <a:off x="448408" y="380757"/>
            <a:ext cx="1647931" cy="353933"/>
            <a:chOff x="457200" y="1643393"/>
            <a:chExt cx="4492753" cy="964540"/>
          </a:xfrm>
        </p:grpSpPr>
        <p:pic>
          <p:nvPicPr>
            <p:cNvPr id="24" name="Picture 23"/>
            <p:cNvPicPr>
              <a:picLocks noChangeAspect="1"/>
            </p:cNvPicPr>
            <p:nvPr/>
          </p:nvPicPr>
          <p:blipFill>
            <a:blip r:embed="rId3"/>
            <a:stretch>
              <a:fillRect/>
            </a:stretch>
          </p:blipFill>
          <p:spPr bwMode="gray">
            <a:xfrm>
              <a:off x="457200" y="1643393"/>
              <a:ext cx="964540" cy="964540"/>
            </a:xfrm>
            <a:prstGeom prst="rect">
              <a:avLst/>
            </a:prstGeom>
          </p:spPr>
        </p:pic>
        <p:sp>
          <p:nvSpPr>
            <p:cNvPr id="25"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4"/>
            </a:p>
          </p:txBody>
        </p:sp>
      </p:grpSp>
      <p:sp>
        <p:nvSpPr>
          <p:cNvPr id="4" name="Rectangle 3"/>
          <p:cNvSpPr/>
          <p:nvPr userDrawn="1"/>
        </p:nvSpPr>
        <p:spPr bwMode="auto">
          <a:xfrm>
            <a:off x="267550" y="2983822"/>
            <a:ext cx="6274959" cy="3406898"/>
          </a:xfrm>
          <a:prstGeom prst="rect">
            <a:avLst/>
          </a:prstGeom>
          <a:solidFill>
            <a:srgbClr val="5C005C">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lvl="0" algn="ctr" defTabSz="913916"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169" y="2983822"/>
            <a:ext cx="6274896" cy="1793104"/>
          </a:xfrm>
          <a:noFill/>
        </p:spPr>
        <p:txBody>
          <a:bodyPr lIns="146304" tIns="91440" rIns="146304" bIns="91440" anchor="t" anchorCtr="0"/>
          <a:lstStyle>
            <a:lvl1pPr>
              <a:defRPr sz="5293"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550" y="4776907"/>
            <a:ext cx="6274896" cy="1610682"/>
          </a:xfrm>
        </p:spPr>
        <p:txBody>
          <a:bodyPr tIns="109728" bIns="109728">
            <a:noAutofit/>
          </a:bodyPr>
          <a:lstStyle>
            <a:lvl1pPr marL="0" indent="0">
              <a:spcBef>
                <a:spcPts val="0"/>
              </a:spcBef>
              <a:buNone/>
              <a:defRPr sz="313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25659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48408" y="6041472"/>
            <a:ext cx="1647931"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4"/>
            </a:p>
          </p:txBody>
        </p:sp>
      </p:grpSp>
    </p:spTree>
    <p:extLst>
      <p:ext uri="{BB962C8B-B14F-4D97-AF65-F5344CB8AC3E}">
        <p14:creationId xmlns:p14="http://schemas.microsoft.com/office/powerpoint/2010/main" val="348391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754751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87847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81019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56848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610702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17002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6"/>
            <a:ext cx="9858106"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9643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6"/>
            <a:ext cx="9856549"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4918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54252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337472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66670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815527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4315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020506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811895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11315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26686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58577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916"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151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3"/>
            <a:ext cx="3223021" cy="690695"/>
          </a:xfrm>
          <a:prstGeom prst="rect">
            <a:avLst/>
          </a:prstGeom>
        </p:spPr>
      </p:pic>
    </p:spTree>
    <p:extLst>
      <p:ext uri="{BB962C8B-B14F-4D97-AF65-F5344CB8AC3E}">
        <p14:creationId xmlns:p14="http://schemas.microsoft.com/office/powerpoint/2010/main" val="36041034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34720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15301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985641"/>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68498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3424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34247"/>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66469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342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3424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80816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1946302"/>
          </a:xfrm>
        </p:spPr>
        <p:txBody>
          <a:bodyPr wrap="square">
            <a:spAutoFit/>
          </a:bodyPr>
          <a:lstStyle>
            <a:lvl1pPr marL="281620" indent="-281620">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85578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7"/>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2686815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839" userDrawn="1">
          <p15:clr>
            <a:srgbClr val="F26B43"/>
          </p15:clr>
        </p15:guide>
        <p15:guide id="28"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3"/>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1223624614"/>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 id="2147483705" r:id="rId19"/>
    <p:sldLayoutId id="2147483706" r:id="rId20"/>
    <p:sldLayoutId id="2147483707" r:id="rId21"/>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www.thesqlpro.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www.computershopper.com/feature/how-it-works-platter-based-hard-drive"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download.intel.com/pressroom/images/InsideanSSD.jpg" TargetMode="Externa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3.xml"/><Relationship Id="rId7" Type="http://schemas.openxmlformats.org/officeDocument/2006/relationships/hyperlink" Target="http://www.smartbrandingco.com/PomPrintBlog/wp-content/uploads/2012/02/Hard_Disk1.png" TargetMode="Externa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hyperlink" Target="http://www.dramexchange.com/"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www.thesqlpro.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hyperlink" Target="http://technet.microsoft.com/en-us/library/ms190969(v=sql.105).aspx"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983822"/>
            <a:ext cx="5825244" cy="1793104"/>
          </a:xfrm>
        </p:spPr>
        <p:txBody>
          <a:bodyPr/>
          <a:lstStyle/>
          <a:p>
            <a:r>
              <a:rPr lang="en-US" dirty="0"/>
              <a:t>SQL Server Internals 101</a:t>
            </a:r>
          </a:p>
        </p:txBody>
      </p:sp>
      <p:sp>
        <p:nvSpPr>
          <p:cNvPr id="4" name="Subtitle 3"/>
          <p:cNvSpPr>
            <a:spLocks noGrp="1"/>
          </p:cNvSpPr>
          <p:nvPr>
            <p:ph type="body" sz="quarter" idx="14"/>
          </p:nvPr>
        </p:nvSpPr>
        <p:spPr/>
        <p:txBody>
          <a:bodyPr>
            <a:normAutofit fontScale="92500" lnSpcReduction="20000"/>
          </a:bodyPr>
          <a:lstStyle/>
          <a:p>
            <a:r>
              <a:rPr lang="it-IT" dirty="0">
                <a:solidFill>
                  <a:schemeClr val="bg1"/>
                </a:solidFill>
              </a:rPr>
              <a:t>Ayman El-Ghazali - @TheSQLPro</a:t>
            </a:r>
          </a:p>
          <a:p>
            <a:r>
              <a:rPr lang="it-IT" dirty="0">
                <a:solidFill>
                  <a:schemeClr val="bg1"/>
                </a:solidFill>
                <a:hlinkClick r:id="rId2"/>
              </a:rPr>
              <a:t>www.thesqlpro.com</a:t>
            </a:r>
            <a:endParaRPr lang="it-IT" dirty="0">
              <a:solidFill>
                <a:schemeClr val="bg1"/>
              </a:solidFill>
            </a:endParaRPr>
          </a:p>
          <a:p>
            <a:endParaRPr lang="it-IT" dirty="0">
              <a:solidFill>
                <a:schemeClr val="bg1"/>
              </a:solidFill>
            </a:endParaRPr>
          </a:p>
          <a:p>
            <a:r>
              <a:rPr lang="it-IT" dirty="0">
                <a:solidFill>
                  <a:schemeClr val="bg1"/>
                </a:solidFill>
              </a:rPr>
              <a:t>Senior PFE @ Microsoft</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Special internal page on a data file that tracks all extent allocations for tables, indexes, and partitions</a:t>
            </a:r>
          </a:p>
          <a:p>
            <a:r>
              <a:rPr lang="en-US" dirty="0"/>
              <a:t>Basically, lets SQL Server know what extent belongs to what specific entity</a:t>
            </a:r>
          </a:p>
          <a:p>
            <a:r>
              <a:rPr lang="en-US" dirty="0"/>
              <a:t>Covers a 4GB interval of data</a:t>
            </a:r>
          </a:p>
          <a:p>
            <a:endParaRPr lang="en-US" dirty="0"/>
          </a:p>
        </p:txBody>
      </p:sp>
      <p:sp>
        <p:nvSpPr>
          <p:cNvPr id="2" name="Title 1"/>
          <p:cNvSpPr>
            <a:spLocks noGrp="1"/>
          </p:cNvSpPr>
          <p:nvPr>
            <p:ph type="title"/>
          </p:nvPr>
        </p:nvSpPr>
        <p:spPr/>
        <p:txBody>
          <a:bodyPr/>
          <a:lstStyle/>
          <a:p>
            <a:r>
              <a:rPr lang="en-US" dirty="0"/>
              <a:t>Index Allocation Map (IAM)</a:t>
            </a:r>
          </a:p>
        </p:txBody>
      </p:sp>
    </p:spTree>
    <p:extLst>
      <p:ext uri="{BB962C8B-B14F-4D97-AF65-F5344CB8AC3E}">
        <p14:creationId xmlns:p14="http://schemas.microsoft.com/office/powerpoint/2010/main" val="1580215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an 50"/>
          <p:cNvSpPr/>
          <p:nvPr/>
        </p:nvSpPr>
        <p:spPr>
          <a:xfrm>
            <a:off x="2284412" y="0"/>
            <a:ext cx="7796258" cy="6546007"/>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5" name="Folded Corner 4"/>
          <p:cNvSpPr/>
          <p:nvPr/>
        </p:nvSpPr>
        <p:spPr>
          <a:xfrm rot="10800000">
            <a:off x="293804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3527471"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4108588"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4689704" y="16692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93804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3527470"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108587"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689703" y="9072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2938039" y="403407"/>
            <a:ext cx="3352800" cy="369332"/>
          </a:xfrm>
          <a:prstGeom prst="rect">
            <a:avLst/>
          </a:prstGeom>
          <a:noFill/>
        </p:spPr>
        <p:txBody>
          <a:bodyPr wrap="square" rtlCol="0">
            <a:spAutoFit/>
          </a:bodyPr>
          <a:lstStyle/>
          <a:p>
            <a:r>
              <a:rPr lang="en-US" dirty="0">
                <a:solidFill>
                  <a:schemeClr val="accent6"/>
                </a:solidFill>
              </a:rPr>
              <a:t>Uniform Extents</a:t>
            </a:r>
          </a:p>
        </p:txBody>
      </p:sp>
      <p:sp>
        <p:nvSpPr>
          <p:cNvPr id="14" name="Folded Corner 13"/>
          <p:cNvSpPr/>
          <p:nvPr/>
        </p:nvSpPr>
        <p:spPr>
          <a:xfrm rot="10800000">
            <a:off x="7186008" y="1669207"/>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15" name="Folded Corner 14"/>
          <p:cNvSpPr/>
          <p:nvPr/>
        </p:nvSpPr>
        <p:spPr>
          <a:xfrm rot="10800000">
            <a:off x="7775438" y="1669207"/>
            <a:ext cx="533400" cy="68580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Folded Corner 15"/>
          <p:cNvSpPr/>
          <p:nvPr/>
        </p:nvSpPr>
        <p:spPr>
          <a:xfrm rot="10800000">
            <a:off x="8356555" y="1669207"/>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Folded Corner 16"/>
          <p:cNvSpPr/>
          <p:nvPr/>
        </p:nvSpPr>
        <p:spPr>
          <a:xfrm rot="10800000">
            <a:off x="8937671" y="1669207"/>
            <a:ext cx="533400" cy="6858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Folded Corner 17"/>
          <p:cNvSpPr/>
          <p:nvPr/>
        </p:nvSpPr>
        <p:spPr>
          <a:xfrm rot="10800000">
            <a:off x="7186007"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 name="Folded Corner 18"/>
          <p:cNvSpPr/>
          <p:nvPr/>
        </p:nvSpPr>
        <p:spPr>
          <a:xfrm rot="10800000">
            <a:off x="7775437" y="907208"/>
            <a:ext cx="533400" cy="685800"/>
          </a:xfrm>
          <a:prstGeom prst="foldedCorner">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sp>
        <p:nvSpPr>
          <p:cNvPr id="20" name="Folded Corner 19"/>
          <p:cNvSpPr/>
          <p:nvPr/>
        </p:nvSpPr>
        <p:spPr>
          <a:xfrm rot="10800000">
            <a:off x="8356554" y="907208"/>
            <a:ext cx="533400" cy="685800"/>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Folded Corner 20"/>
          <p:cNvSpPr/>
          <p:nvPr/>
        </p:nvSpPr>
        <p:spPr>
          <a:xfrm rot="10800000">
            <a:off x="8937670" y="907208"/>
            <a:ext cx="533400" cy="685800"/>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22" name="TextBox 21"/>
          <p:cNvSpPr txBox="1"/>
          <p:nvPr/>
        </p:nvSpPr>
        <p:spPr>
          <a:xfrm>
            <a:off x="7186007" y="403407"/>
            <a:ext cx="3352800" cy="369332"/>
          </a:xfrm>
          <a:prstGeom prst="rect">
            <a:avLst/>
          </a:prstGeom>
          <a:noFill/>
        </p:spPr>
        <p:txBody>
          <a:bodyPr wrap="square" rtlCol="0">
            <a:spAutoFit/>
          </a:bodyPr>
          <a:lstStyle/>
          <a:p>
            <a:r>
              <a:rPr lang="en-US" dirty="0"/>
              <a:t>Mixed Extent</a:t>
            </a:r>
          </a:p>
        </p:txBody>
      </p:sp>
      <p:sp>
        <p:nvSpPr>
          <p:cNvPr id="31" name="Folded Corner 30"/>
          <p:cNvSpPr/>
          <p:nvPr/>
        </p:nvSpPr>
        <p:spPr>
          <a:xfrm rot="10800000">
            <a:off x="293804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3527471"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4108588"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4689704" y="34980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293804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3527470"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4108587"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4689703" y="27360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olded Corner 38"/>
          <p:cNvSpPr/>
          <p:nvPr/>
        </p:nvSpPr>
        <p:spPr>
          <a:xfrm rot="10800000">
            <a:off x="293804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olded Corner 39"/>
          <p:cNvSpPr/>
          <p:nvPr/>
        </p:nvSpPr>
        <p:spPr>
          <a:xfrm rot="10800000">
            <a:off x="3527470"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olded Corner 40"/>
          <p:cNvSpPr/>
          <p:nvPr/>
        </p:nvSpPr>
        <p:spPr>
          <a:xfrm rot="10800000">
            <a:off x="4108587"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olded Corner 41"/>
          <p:cNvSpPr/>
          <p:nvPr/>
        </p:nvSpPr>
        <p:spPr>
          <a:xfrm rot="10800000">
            <a:off x="4689703" y="5250607"/>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olded Corner 42"/>
          <p:cNvSpPr/>
          <p:nvPr/>
        </p:nvSpPr>
        <p:spPr>
          <a:xfrm rot="10800000">
            <a:off x="293803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olded Corner 43"/>
          <p:cNvSpPr/>
          <p:nvPr/>
        </p:nvSpPr>
        <p:spPr>
          <a:xfrm rot="10800000">
            <a:off x="3527469"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olded Corner 44"/>
          <p:cNvSpPr/>
          <p:nvPr/>
        </p:nvSpPr>
        <p:spPr>
          <a:xfrm rot="10800000">
            <a:off x="4108586"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4689702" y="4488608"/>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5286507" y="1065441"/>
            <a:ext cx="1000402" cy="646331"/>
          </a:xfrm>
          <a:prstGeom prst="rect">
            <a:avLst/>
          </a:prstGeom>
          <a:noFill/>
        </p:spPr>
        <p:txBody>
          <a:bodyPr wrap="none" rtlCol="0">
            <a:spAutoFit/>
          </a:bodyPr>
          <a:lstStyle/>
          <a:p>
            <a:r>
              <a:rPr lang="en-US" dirty="0">
                <a:solidFill>
                  <a:schemeClr val="accent5"/>
                </a:solidFill>
              </a:rPr>
              <a:t>Extent 1</a:t>
            </a:r>
          </a:p>
          <a:p>
            <a:r>
              <a:rPr lang="en-US" dirty="0">
                <a:solidFill>
                  <a:schemeClr val="accent5"/>
                </a:solidFill>
              </a:rPr>
              <a:t>(Table1)</a:t>
            </a:r>
          </a:p>
        </p:txBody>
      </p:sp>
      <p:sp>
        <p:nvSpPr>
          <p:cNvPr id="48" name="TextBox 47"/>
          <p:cNvSpPr txBox="1"/>
          <p:nvPr/>
        </p:nvSpPr>
        <p:spPr>
          <a:xfrm>
            <a:off x="5291642" y="2894242"/>
            <a:ext cx="1000402" cy="923330"/>
          </a:xfrm>
          <a:prstGeom prst="rect">
            <a:avLst/>
          </a:prstGeom>
          <a:noFill/>
        </p:spPr>
        <p:txBody>
          <a:bodyPr wrap="none" rtlCol="0">
            <a:spAutoFit/>
          </a:bodyPr>
          <a:lstStyle/>
          <a:p>
            <a:r>
              <a:rPr lang="en-US" dirty="0">
                <a:solidFill>
                  <a:schemeClr val="accent2"/>
                </a:solidFill>
              </a:rPr>
              <a:t>Extent 2</a:t>
            </a:r>
          </a:p>
          <a:p>
            <a:r>
              <a:rPr lang="en-US" dirty="0">
                <a:solidFill>
                  <a:schemeClr val="accent2"/>
                </a:solidFill>
              </a:rPr>
              <a:t>(Table2)</a:t>
            </a:r>
          </a:p>
          <a:p>
            <a:endParaRPr lang="en-US" dirty="0">
              <a:solidFill>
                <a:schemeClr val="accent2"/>
              </a:solidFill>
            </a:endParaRPr>
          </a:p>
        </p:txBody>
      </p:sp>
      <p:sp>
        <p:nvSpPr>
          <p:cNvPr id="49" name="TextBox 48"/>
          <p:cNvSpPr txBox="1"/>
          <p:nvPr/>
        </p:nvSpPr>
        <p:spPr>
          <a:xfrm>
            <a:off x="5286507" y="4646842"/>
            <a:ext cx="1000402" cy="923330"/>
          </a:xfrm>
          <a:prstGeom prst="rect">
            <a:avLst/>
          </a:prstGeom>
          <a:noFill/>
        </p:spPr>
        <p:txBody>
          <a:bodyPr wrap="none" rtlCol="0">
            <a:spAutoFit/>
          </a:bodyPr>
          <a:lstStyle/>
          <a:p>
            <a:r>
              <a:rPr lang="en-US" dirty="0">
                <a:solidFill>
                  <a:schemeClr val="accent5"/>
                </a:solidFill>
              </a:rPr>
              <a:t>Extent 3</a:t>
            </a:r>
          </a:p>
          <a:p>
            <a:r>
              <a:rPr lang="en-US" dirty="0">
                <a:solidFill>
                  <a:schemeClr val="accent5"/>
                </a:solidFill>
              </a:rPr>
              <a:t>(Table1)</a:t>
            </a:r>
          </a:p>
          <a:p>
            <a:endParaRPr lang="en-US" dirty="0">
              <a:solidFill>
                <a:schemeClr val="accent5"/>
              </a:solidFill>
            </a:endParaRPr>
          </a:p>
        </p:txBody>
      </p:sp>
      <p:sp>
        <p:nvSpPr>
          <p:cNvPr id="50" name="Folded Corner 49"/>
          <p:cNvSpPr/>
          <p:nvPr/>
        </p:nvSpPr>
        <p:spPr>
          <a:xfrm flipH="1" flipV="1">
            <a:off x="1007329"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IAM1</a:t>
            </a:r>
          </a:p>
        </p:txBody>
      </p:sp>
      <p:sp>
        <p:nvSpPr>
          <p:cNvPr id="2" name="TextBox 1"/>
          <p:cNvSpPr txBox="1"/>
          <p:nvPr/>
        </p:nvSpPr>
        <p:spPr>
          <a:xfrm>
            <a:off x="7069788" y="5942467"/>
            <a:ext cx="2667000" cy="369332"/>
          </a:xfrm>
          <a:prstGeom prst="rect">
            <a:avLst/>
          </a:prstGeom>
          <a:noFill/>
        </p:spPr>
        <p:txBody>
          <a:bodyPr wrap="square" rtlCol="0">
            <a:spAutoFit/>
          </a:bodyPr>
          <a:lstStyle/>
          <a:p>
            <a:r>
              <a:rPr lang="en-US" dirty="0">
                <a:solidFill>
                  <a:schemeClr val="bg1"/>
                </a:solidFill>
              </a:rPr>
              <a:t>Allocation Bitmaps</a:t>
            </a:r>
          </a:p>
        </p:txBody>
      </p:sp>
      <p:sp>
        <p:nvSpPr>
          <p:cNvPr id="3" name="TextBox 2"/>
          <p:cNvSpPr txBox="1"/>
          <p:nvPr/>
        </p:nvSpPr>
        <p:spPr>
          <a:xfrm>
            <a:off x="6084795" y="773668"/>
            <a:ext cx="847817" cy="369332"/>
          </a:xfrm>
          <a:prstGeom prst="rect">
            <a:avLst/>
          </a:prstGeom>
          <a:noFill/>
        </p:spPr>
        <p:txBody>
          <a:bodyPr wrap="square" rtlCol="0">
            <a:spAutoFit/>
          </a:bodyPr>
          <a:lstStyle/>
          <a:p>
            <a:r>
              <a:rPr lang="en-US" dirty="0">
                <a:solidFill>
                  <a:schemeClr val="accent3"/>
                </a:solidFill>
              </a:rPr>
              <a:t>Table3</a:t>
            </a:r>
          </a:p>
        </p:txBody>
      </p:sp>
      <p:cxnSp>
        <p:nvCxnSpPr>
          <p:cNvPr id="29" name="Elbow Connector 28"/>
          <p:cNvCxnSpPr>
            <a:stCxn id="3" idx="2"/>
            <a:endCxn id="14" idx="3"/>
          </p:cNvCxnSpPr>
          <p:nvPr/>
        </p:nvCxnSpPr>
        <p:spPr>
          <a:xfrm rot="16200000" flipH="1">
            <a:off x="6412803" y="1238901"/>
            <a:ext cx="869107" cy="677304"/>
          </a:xfrm>
          <a:prstGeom prst="bentConnector2">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3" idx="3"/>
            <a:endCxn id="19" idx="3"/>
          </p:cNvCxnSpPr>
          <p:nvPr/>
        </p:nvCxnSpPr>
        <p:spPr>
          <a:xfrm>
            <a:off x="6932612" y="958334"/>
            <a:ext cx="842825" cy="291774"/>
          </a:xfrm>
          <a:prstGeom prst="bentConnector3">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ight Bracket 61"/>
          <p:cNvSpPr/>
          <p:nvPr/>
        </p:nvSpPr>
        <p:spPr>
          <a:xfrm rot="5400000">
            <a:off x="8180777" y="1095768"/>
            <a:ext cx="306157" cy="2531512"/>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Right Bracket 62"/>
          <p:cNvSpPr/>
          <p:nvPr/>
        </p:nvSpPr>
        <p:spPr>
          <a:xfrm>
            <a:off x="5043234" y="661694"/>
            <a:ext cx="306157" cy="5434305"/>
          </a:xfrm>
          <a:prstGeom prst="rightBracket">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9" name="Elbow Connector 68"/>
          <p:cNvCxnSpPr>
            <a:stCxn id="53" idx="3"/>
          </p:cNvCxnSpPr>
          <p:nvPr/>
        </p:nvCxnSpPr>
        <p:spPr>
          <a:xfrm rot="10800000">
            <a:off x="5349393" y="3581403"/>
            <a:ext cx="2441649" cy="1863227"/>
          </a:xfrm>
          <a:prstGeom prst="bentConnector3">
            <a:avLst>
              <a:gd name="adj1" fmla="val 50000"/>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2" idx="2"/>
            <a:endCxn id="62" idx="2"/>
          </p:cNvCxnSpPr>
          <p:nvPr/>
        </p:nvCxnSpPr>
        <p:spPr>
          <a:xfrm flipH="1" flipV="1">
            <a:off x="8333856" y="2514603"/>
            <a:ext cx="8456" cy="140962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Folded Corner 51"/>
          <p:cNvSpPr/>
          <p:nvPr/>
        </p:nvSpPr>
        <p:spPr>
          <a:xfrm flipH="1" flipV="1">
            <a:off x="8075612" y="392422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SGAM</a:t>
            </a:r>
          </a:p>
        </p:txBody>
      </p:sp>
      <p:sp>
        <p:nvSpPr>
          <p:cNvPr id="53" name="Folded Corner 52"/>
          <p:cNvSpPr/>
          <p:nvPr/>
        </p:nvSpPr>
        <p:spPr>
          <a:xfrm flipH="1" flipV="1">
            <a:off x="7791041" y="4991026"/>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GAM</a:t>
            </a:r>
          </a:p>
        </p:txBody>
      </p:sp>
      <p:sp>
        <p:nvSpPr>
          <p:cNvPr id="54" name="Folded Corner 53"/>
          <p:cNvSpPr/>
          <p:nvPr/>
        </p:nvSpPr>
        <p:spPr>
          <a:xfrm flipH="1" flipV="1">
            <a:off x="8402455" y="4991025"/>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PFS</a:t>
            </a:r>
          </a:p>
        </p:txBody>
      </p:sp>
      <p:sp>
        <p:nvSpPr>
          <p:cNvPr id="56" name="Folded Corner 55"/>
          <p:cNvSpPr/>
          <p:nvPr/>
        </p:nvSpPr>
        <p:spPr>
          <a:xfrm flipH="1" flipV="1">
            <a:off x="1765306" y="3044403"/>
            <a:ext cx="533400" cy="907207"/>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IAM2</a:t>
            </a:r>
          </a:p>
        </p:txBody>
      </p:sp>
      <p:sp>
        <p:nvSpPr>
          <p:cNvPr id="64" name="Left Bracket 63"/>
          <p:cNvSpPr/>
          <p:nvPr/>
        </p:nvSpPr>
        <p:spPr>
          <a:xfrm>
            <a:off x="2740907" y="856132"/>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ket 65"/>
          <p:cNvSpPr/>
          <p:nvPr/>
        </p:nvSpPr>
        <p:spPr>
          <a:xfrm>
            <a:off x="2741612" y="2691740"/>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Left Bracket 66"/>
          <p:cNvSpPr/>
          <p:nvPr/>
        </p:nvSpPr>
        <p:spPr>
          <a:xfrm>
            <a:off x="2733830" y="4451206"/>
            <a:ext cx="347872" cy="1537618"/>
          </a:xfrm>
          <a:prstGeom prst="leftBracket">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7" name="Straight Arrow Connector 56"/>
          <p:cNvCxnSpPr/>
          <p:nvPr/>
        </p:nvCxnSpPr>
        <p:spPr>
          <a:xfrm>
            <a:off x="2326626" y="3498006"/>
            <a:ext cx="439635"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0" idx="2"/>
            <a:endCxn id="64" idx="1"/>
          </p:cNvCxnSpPr>
          <p:nvPr/>
        </p:nvCxnSpPr>
        <p:spPr>
          <a:xfrm rot="5400000" flipH="1" flipV="1">
            <a:off x="1297737" y="1601233"/>
            <a:ext cx="1419462" cy="1466878"/>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50" idx="0"/>
            <a:endCxn id="67" idx="1"/>
          </p:cNvCxnSpPr>
          <p:nvPr/>
        </p:nvCxnSpPr>
        <p:spPr>
          <a:xfrm rot="16200000" flipH="1">
            <a:off x="1369727" y="3855911"/>
            <a:ext cx="1268405" cy="1459801"/>
          </a:xfrm>
          <a:prstGeom prst="bentConnector2">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9491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PFS, GAM and SGAM help SQL Server determine where free space is and how much so that it can allocate it appropriately without having to scan all the pages</a:t>
            </a:r>
          </a:p>
          <a:p>
            <a:r>
              <a:rPr lang="en-US" dirty="0"/>
              <a:t>IAM pages and indexes help SQL Server fulfil queries</a:t>
            </a:r>
          </a:p>
          <a:p>
            <a:r>
              <a:rPr lang="en-US" dirty="0"/>
              <a:t>The take away is that these few pages help keep an internal “directory” for SQL Server to be able to find what it needs quickly and pull back as few pages as necessary</a:t>
            </a:r>
          </a:p>
          <a:p>
            <a:r>
              <a:rPr lang="en-US" dirty="0"/>
              <a:t>It’s all about reduction of cost to the system</a:t>
            </a:r>
          </a:p>
        </p:txBody>
      </p:sp>
      <p:sp>
        <p:nvSpPr>
          <p:cNvPr id="2" name="Title 1"/>
          <p:cNvSpPr>
            <a:spLocks noGrp="1"/>
          </p:cNvSpPr>
          <p:nvPr>
            <p:ph type="title"/>
          </p:nvPr>
        </p:nvSpPr>
        <p:spPr/>
        <p:txBody>
          <a:bodyPr/>
          <a:lstStyle/>
          <a:p>
            <a:r>
              <a:rPr lang="en-US" dirty="0"/>
              <a:t>Does it sound Greek?</a:t>
            </a:r>
          </a:p>
        </p:txBody>
      </p:sp>
    </p:spTree>
    <p:extLst>
      <p:ext uri="{BB962C8B-B14F-4D97-AF65-F5344CB8AC3E}">
        <p14:creationId xmlns:p14="http://schemas.microsoft.com/office/powerpoint/2010/main" val="3200263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Query Lifecycle</a:t>
            </a:r>
          </a:p>
        </p:txBody>
      </p:sp>
      <p:graphicFrame>
        <p:nvGraphicFramePr>
          <p:cNvPr id="5" name="Diagram 4"/>
          <p:cNvGraphicFramePr/>
          <p:nvPr>
            <p:extLst>
              <p:ext uri="{D42A27DB-BD31-4B8C-83A1-F6EECF244321}">
                <p14:modId xmlns:p14="http://schemas.microsoft.com/office/powerpoint/2010/main" val="4023159780"/>
              </p:ext>
            </p:extLst>
          </p:nvPr>
        </p:nvGraphicFramePr>
        <p:xfrm>
          <a:off x="2436812" y="1828800"/>
          <a:ext cx="7086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459254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FSB</a:t>
            </a:r>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CPU</a:t>
            </a:r>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North Bridge</a:t>
            </a:r>
          </a:p>
          <a:p>
            <a:pPr algn="ctr"/>
            <a:r>
              <a:rPr lang="en-US" dirty="0"/>
              <a:t>(Memory Control)</a:t>
            </a:r>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South Bridge</a:t>
            </a:r>
          </a:p>
          <a:p>
            <a:pPr algn="ctr"/>
            <a:r>
              <a:rPr lang="en-US" dirty="0"/>
              <a:t>(I/O Control)</a:t>
            </a:r>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VIA DMA</a:t>
            </a:r>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SATA/SAS</a:t>
            </a:r>
            <a:br>
              <a:rPr lang="en-US" dirty="0"/>
            </a:br>
            <a:r>
              <a:rPr lang="en-US" dirty="0"/>
              <a:t>PCI-E</a:t>
            </a:r>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a:solidFill>
                  <a:schemeClr val="bg1"/>
                </a:solidFill>
              </a:rPr>
              <a:t>RAM</a:t>
            </a:r>
          </a:p>
        </p:txBody>
      </p:sp>
    </p:spTree>
    <p:extLst>
      <p:ext uri="{BB962C8B-B14F-4D97-AF65-F5344CB8AC3E}">
        <p14:creationId xmlns:p14="http://schemas.microsoft.com/office/powerpoint/2010/main" val="14633246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304800"/>
            <a:ext cx="11506200" cy="6024563"/>
          </a:xfrm>
        </p:spPr>
      </p:pic>
      <p:sp>
        <p:nvSpPr>
          <p:cNvPr id="2" name="TextBox 1"/>
          <p:cNvSpPr txBox="1"/>
          <p:nvPr/>
        </p:nvSpPr>
        <p:spPr>
          <a:xfrm>
            <a:off x="531812" y="6329450"/>
            <a:ext cx="7636001" cy="369332"/>
          </a:xfrm>
          <a:prstGeom prst="rect">
            <a:avLst/>
          </a:prstGeom>
          <a:noFill/>
        </p:spPr>
        <p:txBody>
          <a:bodyPr wrap="none" rtlCol="0">
            <a:spAutoFit/>
          </a:bodyPr>
          <a:lstStyle/>
          <a:p>
            <a:r>
              <a:rPr lang="en-US" dirty="0"/>
              <a:t>Refer to the book: Professional SQL Server 2008 Internals and Troubleshooting</a:t>
            </a:r>
          </a:p>
        </p:txBody>
      </p:sp>
    </p:spTree>
    <p:extLst>
      <p:ext uri="{BB962C8B-B14F-4D97-AF65-F5344CB8AC3E}">
        <p14:creationId xmlns:p14="http://schemas.microsoft.com/office/powerpoint/2010/main" val="35489633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304800"/>
            <a:ext cx="11314113" cy="5638800"/>
          </a:xfrm>
        </p:spPr>
      </p:pic>
    </p:spTree>
    <p:extLst>
      <p:ext uri="{BB962C8B-B14F-4D97-AF65-F5344CB8AC3E}">
        <p14:creationId xmlns:p14="http://schemas.microsoft.com/office/powerpoint/2010/main" val="288818363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the Infrastructure Works: Storage (HDD,SDD,RAID) &amp; Memory</a:t>
            </a:r>
            <a:br>
              <a:rPr lang="en-US" dirty="0"/>
            </a:br>
            <a:endParaRPr lang="en-US" dirty="0"/>
          </a:p>
        </p:txBody>
      </p:sp>
    </p:spTree>
    <p:extLst>
      <p:ext uri="{BB962C8B-B14F-4D97-AF65-F5344CB8AC3E}">
        <p14:creationId xmlns:p14="http://schemas.microsoft.com/office/powerpoint/2010/main" val="131248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609600"/>
            <a:ext cx="9144001" cy="1371600"/>
          </a:xfrm>
        </p:spPr>
        <p:txBody>
          <a:bodyPr/>
          <a:lstStyle/>
          <a:p>
            <a:r>
              <a:rPr lang="en-US" dirty="0"/>
              <a:t>Magnetic</a:t>
            </a:r>
            <a:br>
              <a:rPr lang="en-US" dirty="0"/>
            </a:br>
            <a:r>
              <a:rPr lang="en-US" dirty="0"/>
              <a:t>Storage</a:t>
            </a:r>
          </a:p>
        </p:txBody>
      </p:sp>
      <p:sp>
        <p:nvSpPr>
          <p:cNvPr id="4" name="TextBox 3"/>
          <p:cNvSpPr txBox="1"/>
          <p:nvPr/>
        </p:nvSpPr>
        <p:spPr>
          <a:xfrm>
            <a:off x="1522413" y="6412468"/>
            <a:ext cx="8023479" cy="369332"/>
          </a:xfrm>
          <a:prstGeom prst="rect">
            <a:avLst/>
          </a:prstGeom>
          <a:noFill/>
        </p:spPr>
        <p:txBody>
          <a:bodyPr wrap="none" rtlCol="0">
            <a:spAutoFit/>
          </a:bodyPr>
          <a:lstStyle/>
          <a:p>
            <a:r>
              <a:rPr lang="en-US" dirty="0">
                <a:hlinkClick r:id="rId2"/>
              </a:rPr>
              <a:t>http://www.computershopper.com/feature/how-it-works-platter-based-hard-drive</a:t>
            </a:r>
            <a:endParaRPr lang="en-US" dirty="0"/>
          </a:p>
        </p:txBody>
      </p:sp>
      <p:pic>
        <p:nvPicPr>
          <p:cNvPr id="1026" name="Picture 2" descr="http://www.computershopper.com/var/ezwebin_site/storage/images/media/images/how-it-works-hard-drive/221065-1-eng-US/how-it-works-hard-driv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2" y="122196"/>
            <a:ext cx="7162800" cy="63423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4212" y="2209800"/>
            <a:ext cx="1402948" cy="1477328"/>
          </a:xfrm>
          <a:prstGeom prst="rect">
            <a:avLst/>
          </a:prstGeom>
          <a:noFill/>
        </p:spPr>
        <p:txBody>
          <a:bodyPr wrap="none" rtlCol="0">
            <a:spAutoFit/>
          </a:bodyPr>
          <a:lstStyle/>
          <a:p>
            <a:r>
              <a:rPr lang="en-US" dirty="0"/>
              <a:t>1 Platter(s)</a:t>
            </a:r>
          </a:p>
          <a:p>
            <a:r>
              <a:rPr lang="en-US" dirty="0"/>
              <a:t>5 Drive Head</a:t>
            </a:r>
          </a:p>
          <a:p>
            <a:r>
              <a:rPr lang="en-US" dirty="0"/>
              <a:t>6 Track(s)</a:t>
            </a:r>
          </a:p>
          <a:p>
            <a:r>
              <a:rPr lang="en-US" dirty="0"/>
              <a:t>7 Sector(s)</a:t>
            </a:r>
          </a:p>
          <a:p>
            <a:r>
              <a:rPr lang="en-US" dirty="0"/>
              <a:t>8 Cluster(s)</a:t>
            </a:r>
          </a:p>
        </p:txBody>
      </p:sp>
      <p:sp>
        <p:nvSpPr>
          <p:cNvPr id="5" name="TextBox 4"/>
          <p:cNvSpPr txBox="1"/>
          <p:nvPr/>
        </p:nvSpPr>
        <p:spPr>
          <a:xfrm>
            <a:off x="455612" y="4495800"/>
            <a:ext cx="2057400" cy="1477328"/>
          </a:xfrm>
          <a:prstGeom prst="rect">
            <a:avLst/>
          </a:prstGeom>
          <a:noFill/>
        </p:spPr>
        <p:txBody>
          <a:bodyPr wrap="square" rtlCol="0">
            <a:spAutoFit/>
          </a:bodyPr>
          <a:lstStyle/>
          <a:p>
            <a:r>
              <a:rPr lang="en-US" dirty="0"/>
              <a:t>* Sector sizes in many modern disks are now 4K in size (previously 512 bytes)</a:t>
            </a:r>
          </a:p>
        </p:txBody>
      </p:sp>
    </p:spTree>
    <p:extLst>
      <p:ext uri="{BB962C8B-B14F-4D97-AF65-F5344CB8AC3E}">
        <p14:creationId xmlns:p14="http://schemas.microsoft.com/office/powerpoint/2010/main" val="1390385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3200" dirty="0"/>
              <a:t>Depending on how you format your partitions (cluster size), disk performance can be affected</a:t>
            </a:r>
          </a:p>
          <a:p>
            <a:r>
              <a:rPr lang="en-US" sz="3200" dirty="0"/>
              <a:t>Microsoft recommends formatting the clusters to 64K allocation units</a:t>
            </a:r>
          </a:p>
          <a:p>
            <a:r>
              <a:rPr lang="en-US" sz="3200" dirty="0"/>
              <a:t>Why? Extents are 64K in size and this can help with Read operations since tables/indexes are organizes in Extents by SQL Server</a:t>
            </a:r>
          </a:p>
          <a:p>
            <a:r>
              <a:rPr lang="en-US" sz="3200" dirty="0"/>
              <a:t>Think of clusters as data “shopping bags”</a:t>
            </a:r>
          </a:p>
          <a:p>
            <a:pPr lvl="1"/>
            <a:r>
              <a:rPr lang="en-US" sz="2000" dirty="0"/>
              <a:t>You could use several huge bags to carry all your groceries</a:t>
            </a:r>
          </a:p>
          <a:p>
            <a:pPr lvl="1"/>
            <a:r>
              <a:rPr lang="en-US" sz="2000" dirty="0"/>
              <a:t>You can use a larger quantity of smaller bags to carry all your groceries</a:t>
            </a:r>
          </a:p>
          <a:p>
            <a:pPr lvl="1"/>
            <a:r>
              <a:rPr lang="en-US" sz="2000" dirty="0"/>
              <a:t>Each bag costs you 5 cents from the grocery store, and all bags are equal in strength</a:t>
            </a:r>
          </a:p>
        </p:txBody>
      </p:sp>
      <p:sp>
        <p:nvSpPr>
          <p:cNvPr id="2" name="Title 1"/>
          <p:cNvSpPr>
            <a:spLocks noGrp="1"/>
          </p:cNvSpPr>
          <p:nvPr>
            <p:ph type="title"/>
          </p:nvPr>
        </p:nvSpPr>
        <p:spPr/>
        <p:txBody>
          <a:bodyPr/>
          <a:lstStyle/>
          <a:p>
            <a:r>
              <a:rPr lang="en-US" dirty="0"/>
              <a:t>Magnetic Storage</a:t>
            </a:r>
          </a:p>
        </p:txBody>
      </p:sp>
    </p:spTree>
    <p:extLst>
      <p:ext uri="{BB962C8B-B14F-4D97-AF65-F5344CB8AC3E}">
        <p14:creationId xmlns:p14="http://schemas.microsoft.com/office/powerpoint/2010/main" val="322045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type="body" sz="quarter" idx="10"/>
          </p:nvPr>
        </p:nvSpPr>
        <p:spPr/>
        <p:txBody>
          <a:bodyPr>
            <a:normAutofit fontScale="85000" lnSpcReduction="10000"/>
          </a:bodyPr>
          <a:lstStyle/>
          <a:p>
            <a:r>
              <a:rPr lang="en-US" dirty="0"/>
              <a:t>How Data is Stored: Pages &amp; Extents</a:t>
            </a:r>
          </a:p>
          <a:p>
            <a:r>
              <a:rPr lang="en-US" dirty="0"/>
              <a:t>How Data is Retrieved: The Query Lifecycle</a:t>
            </a:r>
          </a:p>
          <a:p>
            <a:r>
              <a:rPr lang="en-US" dirty="0"/>
              <a:t>How the Infrastructure Works: Storage (HDD,SSD,RAID) &amp; Memory</a:t>
            </a:r>
          </a:p>
          <a:p>
            <a:r>
              <a:rPr lang="en-US" dirty="0"/>
              <a:t>Speed Assessment</a:t>
            </a:r>
          </a:p>
          <a:p>
            <a:pPr marL="0" indent="0">
              <a:buNone/>
            </a:pPr>
            <a:endParaRPr lang="en-US" dirty="0"/>
          </a:p>
        </p:txBody>
      </p:sp>
      <p:sp>
        <p:nvSpPr>
          <p:cNvPr id="13" name="Title 12"/>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139132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0" y="2590799"/>
            <a:ext cx="12188825" cy="2133600"/>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095792" y="190096"/>
            <a:ext cx="9144001" cy="1371600"/>
          </a:xfrm>
        </p:spPr>
        <p:txBody>
          <a:bodyPr>
            <a:normAutofit fontScale="90000"/>
          </a:bodyPr>
          <a:lstStyle/>
          <a:p>
            <a:r>
              <a:rPr lang="en-US" dirty="0"/>
              <a:t>Allocation Units</a:t>
            </a:r>
            <a:br>
              <a:rPr lang="en-US" dirty="0"/>
            </a:br>
            <a:r>
              <a:rPr lang="en-US" dirty="0"/>
              <a:t>64KB</a:t>
            </a:r>
            <a:br>
              <a:rPr lang="en-US" dirty="0"/>
            </a:br>
            <a:r>
              <a:rPr lang="en-US" dirty="0"/>
              <a:t>1 Physical read per Extent</a:t>
            </a:r>
          </a:p>
        </p:txBody>
      </p:sp>
      <p:sp>
        <p:nvSpPr>
          <p:cNvPr id="4" name="Folded Corner 3"/>
          <p:cNvSpPr/>
          <p:nvPr/>
        </p:nvSpPr>
        <p:spPr>
          <a:xfrm rot="10800000">
            <a:off x="167481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26424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284536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3426477"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167481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226424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284536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3426476"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4341814"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4931244"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5512361"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6093477" y="3657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4341813"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4931243"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5512360"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6093476" y="28956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700975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759918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olded Corner 21"/>
          <p:cNvSpPr/>
          <p:nvPr/>
        </p:nvSpPr>
        <p:spPr>
          <a:xfrm rot="10800000">
            <a:off x="8180298"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876141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700975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759918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8180297"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876141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p:cNvSpPr txBox="1"/>
          <p:nvPr/>
        </p:nvSpPr>
        <p:spPr>
          <a:xfrm>
            <a:off x="134431" y="845906"/>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Track</a:t>
            </a:r>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a:t>Sectors</a:t>
            </a:r>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7" name="Left Brace 36"/>
          <p:cNvSpPr/>
          <p:nvPr/>
        </p:nvSpPr>
        <p:spPr>
          <a:xfrm rot="5400000">
            <a:off x="2267621"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olded Corner 44"/>
          <p:cNvSpPr/>
          <p:nvPr/>
        </p:nvSpPr>
        <p:spPr>
          <a:xfrm rot="10800000">
            <a:off x="-91505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olded Corner 45"/>
          <p:cNvSpPr/>
          <p:nvPr/>
        </p:nvSpPr>
        <p:spPr>
          <a:xfrm rot="10800000">
            <a:off x="-32562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olded Corner 46"/>
          <p:cNvSpPr/>
          <p:nvPr/>
        </p:nvSpPr>
        <p:spPr>
          <a:xfrm rot="10800000">
            <a:off x="255496"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olded Corner 47"/>
          <p:cNvSpPr/>
          <p:nvPr/>
        </p:nvSpPr>
        <p:spPr>
          <a:xfrm rot="10800000">
            <a:off x="836612"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olded Corner 48"/>
          <p:cNvSpPr/>
          <p:nvPr/>
        </p:nvSpPr>
        <p:spPr>
          <a:xfrm rot="10800000">
            <a:off x="-915052"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olded Corner 49"/>
          <p:cNvSpPr/>
          <p:nvPr/>
        </p:nvSpPr>
        <p:spPr>
          <a:xfrm rot="10800000">
            <a:off x="-325622"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255495"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836611"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Folded Corner 52"/>
          <p:cNvSpPr/>
          <p:nvPr/>
        </p:nvSpPr>
        <p:spPr>
          <a:xfrm rot="10800000">
            <a:off x="965036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10239794"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10820911"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11402027" y="3657599"/>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965036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10239793"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820910"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402026" y="28956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Left Brace 60"/>
          <p:cNvSpPr/>
          <p:nvPr/>
        </p:nvSpPr>
        <p:spPr>
          <a:xfrm rot="5400000">
            <a:off x="-399379" y="146701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Left Brace 61"/>
          <p:cNvSpPr/>
          <p:nvPr/>
        </p:nvSpPr>
        <p:spPr>
          <a:xfrm rot="5400000">
            <a:off x="4934621" y="1465397"/>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Left Brace 62"/>
          <p:cNvSpPr/>
          <p:nvPr/>
        </p:nvSpPr>
        <p:spPr>
          <a:xfrm rot="5400000">
            <a:off x="7574655" y="1464589"/>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Left Brace 63"/>
          <p:cNvSpPr/>
          <p:nvPr/>
        </p:nvSpPr>
        <p:spPr>
          <a:xfrm rot="5400000">
            <a:off x="10211261" y="1468462"/>
            <a:ext cx="125278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Pentagon 64"/>
          <p:cNvSpPr/>
          <p:nvPr/>
        </p:nvSpPr>
        <p:spPr>
          <a:xfrm rot="5400000">
            <a:off x="6501838" y="564074"/>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Process 65"/>
          <p:cNvSpPr/>
          <p:nvPr/>
        </p:nvSpPr>
        <p:spPr>
          <a:xfrm>
            <a:off x="77036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rPr>
              <a:t>Drive Head</a:t>
            </a:r>
          </a:p>
        </p:txBody>
      </p:sp>
    </p:spTree>
    <p:extLst>
      <p:ext uri="{BB962C8B-B14F-4D97-AF65-F5344CB8AC3E}">
        <p14:creationId xmlns:p14="http://schemas.microsoft.com/office/powerpoint/2010/main" val="201335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7968" y="2590798"/>
            <a:ext cx="12206793" cy="4267201"/>
          </a:xfrm>
          <a:prstGeom prst="rect">
            <a:avLst/>
          </a:prstGeom>
          <a:blipFill>
            <a:blip r:embed="rId2"/>
            <a:stretch>
              <a:fillRect/>
            </a:stretch>
          </a:blipFill>
          <a:effectLst>
            <a:glow rad="127000">
              <a:schemeClr val="accent3"/>
            </a:glow>
            <a:reflection stA="90000" dist="50800" dir="5400000" sy="-100000" algn="bl" rotWithShape="0"/>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50811" y="152400"/>
            <a:ext cx="9144001" cy="1371600"/>
          </a:xfrm>
        </p:spPr>
        <p:txBody>
          <a:bodyPr>
            <a:normAutofit fontScale="90000"/>
          </a:bodyPr>
          <a:lstStyle/>
          <a:p>
            <a:r>
              <a:rPr lang="en-US" dirty="0"/>
              <a:t>Allocation Units</a:t>
            </a:r>
            <a:br>
              <a:rPr lang="en-US" dirty="0"/>
            </a:br>
            <a:r>
              <a:rPr lang="en-US" dirty="0"/>
              <a:t>4KB</a:t>
            </a:r>
            <a:br>
              <a:rPr lang="en-US" dirty="0"/>
            </a:br>
            <a:r>
              <a:rPr lang="en-US" dirty="0"/>
              <a:t>2 Physical Reads per Page</a:t>
            </a:r>
          </a:p>
        </p:txBody>
      </p:sp>
      <p:sp>
        <p:nvSpPr>
          <p:cNvPr id="29" name="TextBox 28"/>
          <p:cNvSpPr txBox="1"/>
          <p:nvPr/>
        </p:nvSpPr>
        <p:spPr>
          <a:xfrm>
            <a:off x="-17968" y="1981200"/>
            <a:ext cx="702180" cy="369332"/>
          </a:xfrm>
          <a:prstGeom prst="rect">
            <a:avLst/>
          </a:prstGeom>
          <a:ln w="57150"/>
        </p:spPr>
        <p:style>
          <a:lnRef idx="2">
            <a:schemeClr val="accent3"/>
          </a:lnRef>
          <a:fillRef idx="1">
            <a:schemeClr val="lt1"/>
          </a:fillRef>
          <a:effectRef idx="0">
            <a:schemeClr val="accent3"/>
          </a:effectRef>
          <a:fontRef idx="minor">
            <a:schemeClr val="dk1"/>
          </a:fontRef>
        </p:style>
        <p:txBody>
          <a:bodyPr wrap="none" rtlCol="0">
            <a:spAutoFit/>
          </a:bodyPr>
          <a:lstStyle/>
          <a:p>
            <a:r>
              <a:rPr lang="en-US" dirty="0"/>
              <a:t>Track</a:t>
            </a:r>
          </a:p>
        </p:txBody>
      </p:sp>
      <p:sp>
        <p:nvSpPr>
          <p:cNvPr id="30" name="TextBox 29"/>
          <p:cNvSpPr txBox="1"/>
          <p:nvPr/>
        </p:nvSpPr>
        <p:spPr>
          <a:xfrm>
            <a:off x="9980612" y="1752600"/>
            <a:ext cx="901209" cy="369332"/>
          </a:xfrm>
          <a:prstGeom prst="rect">
            <a:avLst/>
          </a:prstGeom>
          <a:noFill/>
        </p:spPr>
        <p:txBody>
          <a:bodyPr wrap="none" rtlCol="0">
            <a:spAutoFit/>
          </a:bodyPr>
          <a:lstStyle/>
          <a:p>
            <a:r>
              <a:rPr lang="en-US" dirty="0"/>
              <a:t>Sectors</a:t>
            </a:r>
          </a:p>
        </p:txBody>
      </p:sp>
      <p:cxnSp>
        <p:nvCxnSpPr>
          <p:cNvPr id="32" name="Elbow Connector 31"/>
          <p:cNvCxnSpPr/>
          <p:nvPr/>
        </p:nvCxnSpPr>
        <p:spPr>
          <a:xfrm rot="5400000">
            <a:off x="10127179" y="2356365"/>
            <a:ext cx="468867" cy="1"/>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5" name="Pentagon 64"/>
          <p:cNvSpPr/>
          <p:nvPr/>
        </p:nvSpPr>
        <p:spPr>
          <a:xfrm rot="5400000">
            <a:off x="6582286" y="567950"/>
            <a:ext cx="1447800" cy="929251"/>
          </a:xfrm>
          <a:prstGeom prst="homeP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olded Corner 66"/>
          <p:cNvSpPr/>
          <p:nvPr/>
        </p:nvSpPr>
        <p:spPr>
          <a:xfrm rot="10800000">
            <a:off x="1827211"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lowchart: Process 65"/>
          <p:cNvSpPr/>
          <p:nvPr/>
        </p:nvSpPr>
        <p:spPr>
          <a:xfrm>
            <a:off x="7779823" y="304800"/>
            <a:ext cx="6163189" cy="96931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bg1"/>
                </a:solidFill>
                <a:effectLst>
                  <a:outerShdw blurRad="38100" dist="25400" dir="5400000" algn="ctr" rotWithShape="0">
                    <a:srgbClr val="6E747A">
                      <a:alpha val="43000"/>
                    </a:srgbClr>
                  </a:outerShdw>
                </a:effectLst>
              </a:rPr>
              <a:t>Drive Head</a:t>
            </a:r>
          </a:p>
        </p:txBody>
      </p:sp>
      <p:sp>
        <p:nvSpPr>
          <p:cNvPr id="37" name="Left Brace 36"/>
          <p:cNvSpPr/>
          <p:nvPr/>
        </p:nvSpPr>
        <p:spPr>
          <a:xfrm rot="5400000">
            <a:off x="1512599"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5400000">
            <a:off x="2418810"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olded Corner 17"/>
          <p:cNvSpPr/>
          <p:nvPr/>
        </p:nvSpPr>
        <p:spPr>
          <a:xfrm rot="10800000">
            <a:off x="3757128"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Brace 18"/>
          <p:cNvSpPr/>
          <p:nvPr/>
        </p:nvSpPr>
        <p:spPr>
          <a:xfrm rot="5400000">
            <a:off x="3442516"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p:cNvSpPr/>
          <p:nvPr/>
        </p:nvSpPr>
        <p:spPr>
          <a:xfrm rot="5400000">
            <a:off x="4348727"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olded Corner 20"/>
          <p:cNvSpPr/>
          <p:nvPr/>
        </p:nvSpPr>
        <p:spPr>
          <a:xfrm rot="10800000">
            <a:off x="5696132"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Left Brace 21"/>
          <p:cNvSpPr/>
          <p:nvPr/>
        </p:nvSpPr>
        <p:spPr>
          <a:xfrm rot="5400000">
            <a:off x="5381520"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p:cNvSpPr/>
          <p:nvPr/>
        </p:nvSpPr>
        <p:spPr>
          <a:xfrm rot="5400000">
            <a:off x="6287731"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olded Corner 23"/>
          <p:cNvSpPr/>
          <p:nvPr/>
        </p:nvSpPr>
        <p:spPr>
          <a:xfrm rot="10800000">
            <a:off x="7625036" y="2897214"/>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Left Brace 24"/>
          <p:cNvSpPr/>
          <p:nvPr/>
        </p:nvSpPr>
        <p:spPr>
          <a:xfrm rot="5400000">
            <a:off x="7310424" y="237201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Left Brace 25"/>
          <p:cNvSpPr/>
          <p:nvPr/>
        </p:nvSpPr>
        <p:spPr>
          <a:xfrm rot="5400000">
            <a:off x="8216635" y="2378070"/>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Folded Corner 26"/>
          <p:cNvSpPr/>
          <p:nvPr/>
        </p:nvSpPr>
        <p:spPr>
          <a:xfrm rot="10800000">
            <a:off x="9553940" y="2941288"/>
            <a:ext cx="1295400" cy="13259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Left Brace 30"/>
          <p:cNvSpPr/>
          <p:nvPr/>
        </p:nvSpPr>
        <p:spPr>
          <a:xfrm rot="5400000">
            <a:off x="9239328" y="241608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145539" y="2422144"/>
            <a:ext cx="1102803" cy="930781"/>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61460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2812" y="131745"/>
            <a:ext cx="9144001" cy="1371600"/>
          </a:xfrm>
        </p:spPr>
        <p:txBody>
          <a:bodyPr/>
          <a:lstStyle/>
          <a:p>
            <a:r>
              <a:rPr lang="en-US" dirty="0"/>
              <a:t>SSD – NAND Flash</a:t>
            </a:r>
          </a:p>
        </p:txBody>
      </p:sp>
      <p:sp>
        <p:nvSpPr>
          <p:cNvPr id="4" name="Rectangle 3"/>
          <p:cNvSpPr/>
          <p:nvPr/>
        </p:nvSpPr>
        <p:spPr>
          <a:xfrm>
            <a:off x="4769193" y="2887580"/>
            <a:ext cx="2819400" cy="221782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8151812" y="2895600"/>
            <a:ext cx="3167104" cy="22098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Folded Corner 5"/>
          <p:cNvSpPr/>
          <p:nvPr/>
        </p:nvSpPr>
        <p:spPr>
          <a:xfrm rot="10800000">
            <a:off x="4970246"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5559676"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6140793"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6721909" y="32004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970246"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5559676"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6140793"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721909" y="3962400"/>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Left Brace 13"/>
          <p:cNvSpPr/>
          <p:nvPr/>
        </p:nvSpPr>
        <p:spPr>
          <a:xfrm rot="5400000">
            <a:off x="5520793" y="1780299"/>
            <a:ext cx="1316200" cy="2590802"/>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olded Corner 14"/>
          <p:cNvSpPr/>
          <p:nvPr/>
        </p:nvSpPr>
        <p:spPr>
          <a:xfrm rot="10800000">
            <a:off x="8300504"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Left Brace 23"/>
          <p:cNvSpPr/>
          <p:nvPr/>
        </p:nvSpPr>
        <p:spPr>
          <a:xfrm rot="5400000">
            <a:off x="818125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e 26"/>
          <p:cNvSpPr/>
          <p:nvPr/>
        </p:nvSpPr>
        <p:spPr>
          <a:xfrm rot="5400000">
            <a:off x="851688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olded Corner 27"/>
          <p:cNvSpPr/>
          <p:nvPr/>
        </p:nvSpPr>
        <p:spPr>
          <a:xfrm rot="10800000">
            <a:off x="9046944"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Left Brace 28"/>
          <p:cNvSpPr/>
          <p:nvPr/>
        </p:nvSpPr>
        <p:spPr>
          <a:xfrm rot="5400000">
            <a:off x="8927690"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e 29"/>
          <p:cNvSpPr/>
          <p:nvPr/>
        </p:nvSpPr>
        <p:spPr>
          <a:xfrm rot="5400000">
            <a:off x="9263326"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Folded Corner 30"/>
          <p:cNvSpPr/>
          <p:nvPr/>
        </p:nvSpPr>
        <p:spPr>
          <a:xfrm rot="10800000">
            <a:off x="9798842" y="3020675"/>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Left Brace 31"/>
          <p:cNvSpPr/>
          <p:nvPr/>
        </p:nvSpPr>
        <p:spPr>
          <a:xfrm rot="5400000">
            <a:off x="9679588" y="2827050"/>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e 32"/>
          <p:cNvSpPr/>
          <p:nvPr/>
        </p:nvSpPr>
        <p:spPr>
          <a:xfrm rot="5400000">
            <a:off x="10015224" y="281902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Folded Corner 33"/>
          <p:cNvSpPr/>
          <p:nvPr/>
        </p:nvSpPr>
        <p:spPr>
          <a:xfrm rot="10800000">
            <a:off x="10556198" y="3016664"/>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Left Brace 34"/>
          <p:cNvSpPr/>
          <p:nvPr/>
        </p:nvSpPr>
        <p:spPr>
          <a:xfrm rot="5400000">
            <a:off x="10436944" y="2823039"/>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e 35"/>
          <p:cNvSpPr/>
          <p:nvPr/>
        </p:nvSpPr>
        <p:spPr>
          <a:xfrm rot="5400000">
            <a:off x="10772580" y="2815018"/>
            <a:ext cx="435821" cy="324269"/>
          </a:xfrm>
          <a:prstGeom prst="leftBrace">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p:cNvSpPr txBox="1"/>
          <p:nvPr/>
        </p:nvSpPr>
        <p:spPr>
          <a:xfrm>
            <a:off x="5197367" y="1775179"/>
            <a:ext cx="2248501" cy="369332"/>
          </a:xfrm>
          <a:prstGeom prst="rect">
            <a:avLst/>
          </a:prstGeom>
          <a:noFill/>
        </p:spPr>
        <p:txBody>
          <a:bodyPr wrap="none" rtlCol="0">
            <a:spAutoFit/>
          </a:bodyPr>
          <a:lstStyle/>
          <a:p>
            <a:r>
              <a:rPr lang="en-US" dirty="0"/>
              <a:t>64KB Allocation Units</a:t>
            </a:r>
          </a:p>
        </p:txBody>
      </p:sp>
      <p:sp>
        <p:nvSpPr>
          <p:cNvPr id="38" name="TextBox 37"/>
          <p:cNvSpPr txBox="1"/>
          <p:nvPr/>
        </p:nvSpPr>
        <p:spPr>
          <a:xfrm>
            <a:off x="8407442" y="1916958"/>
            <a:ext cx="2126672" cy="369332"/>
          </a:xfrm>
          <a:prstGeom prst="rect">
            <a:avLst/>
          </a:prstGeom>
          <a:noFill/>
        </p:spPr>
        <p:txBody>
          <a:bodyPr wrap="none" rtlCol="0">
            <a:spAutoFit/>
          </a:bodyPr>
          <a:lstStyle/>
          <a:p>
            <a:r>
              <a:rPr lang="en-US" dirty="0"/>
              <a:t>4KB Allocation Units</a:t>
            </a:r>
          </a:p>
        </p:txBody>
      </p:sp>
      <p:sp>
        <p:nvSpPr>
          <p:cNvPr id="3" name="TextBox 2"/>
          <p:cNvSpPr txBox="1"/>
          <p:nvPr/>
        </p:nvSpPr>
        <p:spPr>
          <a:xfrm>
            <a:off x="912812" y="6324600"/>
            <a:ext cx="6143798" cy="369332"/>
          </a:xfrm>
          <a:prstGeom prst="rect">
            <a:avLst/>
          </a:prstGeom>
          <a:noFill/>
        </p:spPr>
        <p:txBody>
          <a:bodyPr wrap="none" rtlCol="0">
            <a:spAutoFit/>
          </a:bodyPr>
          <a:lstStyle/>
          <a:p>
            <a:r>
              <a:rPr lang="en-US" dirty="0">
                <a:hlinkClick r:id="rId2"/>
              </a:rPr>
              <a:t>http://download.intel.com/pressroom/images/InsideanSSD.jpg</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35985" y="2572011"/>
            <a:ext cx="4101604" cy="2723679"/>
          </a:xfrm>
          <a:prstGeom prst="rect">
            <a:avLst/>
          </a:prstGeom>
        </p:spPr>
      </p:pic>
      <p:sp>
        <p:nvSpPr>
          <p:cNvPr id="17" name="Striped Right Arrow 16"/>
          <p:cNvSpPr/>
          <p:nvPr/>
        </p:nvSpPr>
        <p:spPr>
          <a:xfrm>
            <a:off x="3387974" y="3299032"/>
            <a:ext cx="1273305" cy="1174337"/>
          </a:xfrm>
          <a:prstGeom prst="striped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Donut 17"/>
          <p:cNvSpPr/>
          <p:nvPr/>
        </p:nvSpPr>
        <p:spPr>
          <a:xfrm>
            <a:off x="2589212" y="3203084"/>
            <a:ext cx="1107130" cy="1445116"/>
          </a:xfrm>
          <a:prstGeom prst="don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902666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 10"/>
          <p:cNvGraphicFramePr/>
          <p:nvPr>
            <p:extLst>
              <p:ext uri="{D42A27DB-BD31-4B8C-83A1-F6EECF244321}">
                <p14:modId xmlns:p14="http://schemas.microsoft.com/office/powerpoint/2010/main" val="3051634131"/>
              </p:ext>
            </p:extLst>
          </p:nvPr>
        </p:nvGraphicFramePr>
        <p:xfrm>
          <a:off x="0" y="1600200"/>
          <a:ext cx="9610212" cy="5377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p:cNvSpPr>
            <a:spLocks noGrp="1"/>
          </p:cNvSpPr>
          <p:nvPr>
            <p:ph type="body" sz="quarter" idx="10"/>
          </p:nvPr>
        </p:nvSpPr>
        <p:spPr/>
        <p:txBody>
          <a:bodyPr/>
          <a:lstStyle/>
          <a:p>
            <a:r>
              <a:rPr lang="en-US" dirty="0"/>
              <a:t>RAID O (Zero)</a:t>
            </a:r>
          </a:p>
          <a:p>
            <a:r>
              <a:rPr lang="en-US" dirty="0"/>
              <a:t>Reads are divided among hard drives (multiple read heads)</a:t>
            </a:r>
          </a:p>
        </p:txBody>
      </p:sp>
      <p:sp>
        <p:nvSpPr>
          <p:cNvPr id="2" name="Title 1"/>
          <p:cNvSpPr>
            <a:spLocks noGrp="1"/>
          </p:cNvSpPr>
          <p:nvPr>
            <p:ph type="title"/>
          </p:nvPr>
        </p:nvSpPr>
        <p:spPr/>
        <p:txBody>
          <a:bodyPr/>
          <a:lstStyle/>
          <a:p>
            <a:r>
              <a:rPr lang="en-US" dirty="0"/>
              <a:t>RAID Basics</a:t>
            </a:r>
          </a:p>
        </p:txBody>
      </p:sp>
      <p:sp>
        <p:nvSpPr>
          <p:cNvPr id="4" name="Rectangle 3"/>
          <p:cNvSpPr/>
          <p:nvPr/>
        </p:nvSpPr>
        <p:spPr>
          <a:xfrm>
            <a:off x="227012" y="6175506"/>
            <a:ext cx="6092825" cy="646331"/>
          </a:xfrm>
          <a:prstGeom prst="rect">
            <a:avLst/>
          </a:prstGeom>
        </p:spPr>
        <p:txBody>
          <a:bodyPr>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8554"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6729"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84220" y="34289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8575" y="3429000"/>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15469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189925645"/>
              </p:ext>
            </p:extLst>
          </p:nvPr>
        </p:nvGraphicFramePr>
        <p:xfrm>
          <a:off x="-83061" y="1448247"/>
          <a:ext cx="10348402" cy="4532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760412" y="154617"/>
            <a:ext cx="9144001" cy="1371600"/>
          </a:xfrm>
        </p:spPr>
        <p:txBody>
          <a:bodyPr/>
          <a:lstStyle/>
          <a:p>
            <a:r>
              <a:rPr lang="en-US" dirty="0"/>
              <a:t>SAN with RAID</a:t>
            </a:r>
          </a:p>
        </p:txBody>
      </p:sp>
      <p:sp>
        <p:nvSpPr>
          <p:cNvPr id="4" name="Rectangle 3"/>
          <p:cNvSpPr/>
          <p:nvPr/>
        </p:nvSpPr>
        <p:spPr>
          <a:xfrm>
            <a:off x="227012" y="6175506"/>
            <a:ext cx="10038329" cy="369332"/>
          </a:xfrm>
          <a:prstGeom prst="rect">
            <a:avLst/>
          </a:prstGeom>
        </p:spPr>
        <p:txBody>
          <a:bodyPr wrap="square">
            <a:spAutoFit/>
          </a:bodyPr>
          <a:lstStyle/>
          <a:p>
            <a:r>
              <a:rPr lang="en-US" dirty="0">
                <a:hlinkClick r:id="rId7"/>
              </a:rPr>
              <a:t>http://www.smartbrandingco.com/PomPrintBlog/wp-content/uploads/2012/02/Hard_Disk1.png</a:t>
            </a:r>
            <a:endParaRPr lang="en-US" dirty="0"/>
          </a:p>
        </p:txBody>
      </p:sp>
      <p:pic>
        <p:nvPicPr>
          <p:cNvPr id="205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1077" y="453744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33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9840" y="45374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5" y="453744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93704" y="410406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69704" y="41127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07459" y="410406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73377" y="409543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361286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361286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3612864"/>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317948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31881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317948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3170853"/>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1112" y="264318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43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9875" y="264317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40" y="264317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03739" y="2209800"/>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9739" y="2218431"/>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17494" y="2209799"/>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83412" y="220116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1147" y="171859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53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9910" y="171859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5" y="1718595"/>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774" y="1285217"/>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9774" y="1293848"/>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27529" y="1285216"/>
            <a:ext cx="1671637" cy="16716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smartbrandingco.com/PomPrintBlog/wp-content/uploads/2012/02/Hard_Disk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93447" y="1276584"/>
            <a:ext cx="1671637" cy="167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9647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1520416"/>
          </a:xfrm>
        </p:spPr>
        <p:txBody>
          <a:bodyPr/>
          <a:lstStyle/>
          <a:p>
            <a:r>
              <a:rPr lang="en-US" sz="2800" dirty="0"/>
              <a:t>Entire pages are loaded into RAM (not rows!)</a:t>
            </a:r>
          </a:p>
          <a:p>
            <a:r>
              <a:rPr lang="en-US" sz="2800" dirty="0"/>
              <a:t>Therefore if page is 50% full, 8KB of space is consumed from RAM</a:t>
            </a:r>
          </a:p>
          <a:p>
            <a:r>
              <a:rPr lang="en-US" sz="2800" dirty="0"/>
              <a:t>Imagine if the example below was in GB not KB</a:t>
            </a:r>
          </a:p>
        </p:txBody>
      </p:sp>
      <p:sp>
        <p:nvSpPr>
          <p:cNvPr id="2" name="Title 1"/>
          <p:cNvSpPr>
            <a:spLocks noGrp="1"/>
          </p:cNvSpPr>
          <p:nvPr>
            <p:ph type="title"/>
          </p:nvPr>
        </p:nvSpPr>
        <p:spPr/>
        <p:txBody>
          <a:bodyPr/>
          <a:lstStyle/>
          <a:p>
            <a:r>
              <a:rPr lang="en-US" dirty="0"/>
              <a:t>RAM</a:t>
            </a:r>
          </a:p>
        </p:txBody>
      </p:sp>
      <p:sp>
        <p:nvSpPr>
          <p:cNvPr id="4" name="Rectangle 3"/>
          <p:cNvSpPr/>
          <p:nvPr/>
        </p:nvSpPr>
        <p:spPr>
          <a:xfrm>
            <a:off x="989012" y="304800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olded Corner 5"/>
          <p:cNvSpPr/>
          <p:nvPr/>
        </p:nvSpPr>
        <p:spPr>
          <a:xfrm rot="10800000">
            <a:off x="177949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lded Corner 6"/>
          <p:cNvSpPr/>
          <p:nvPr/>
        </p:nvSpPr>
        <p:spPr>
          <a:xfrm rot="10800000">
            <a:off x="2360612"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olded Corner 7"/>
          <p:cNvSpPr/>
          <p:nvPr/>
        </p:nvSpPr>
        <p:spPr>
          <a:xfrm rot="10800000">
            <a:off x="294172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360027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418970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lded Corner 10"/>
          <p:cNvSpPr/>
          <p:nvPr/>
        </p:nvSpPr>
        <p:spPr>
          <a:xfrm rot="10800000">
            <a:off x="477081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535193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599066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658009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7161212"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olded Corner 15"/>
          <p:cNvSpPr/>
          <p:nvPr/>
        </p:nvSpPr>
        <p:spPr>
          <a:xfrm rot="10800000">
            <a:off x="7742328"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lded Corner 16"/>
          <p:cNvSpPr/>
          <p:nvPr/>
        </p:nvSpPr>
        <p:spPr>
          <a:xfrm rot="10800000">
            <a:off x="840612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olded Corner 17"/>
          <p:cNvSpPr/>
          <p:nvPr/>
        </p:nvSpPr>
        <p:spPr>
          <a:xfrm rot="10800000">
            <a:off x="8995554"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olded Corner 18"/>
          <p:cNvSpPr/>
          <p:nvPr/>
        </p:nvSpPr>
        <p:spPr>
          <a:xfrm rot="10800000">
            <a:off x="9576671"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olded Corner 19"/>
          <p:cNvSpPr/>
          <p:nvPr/>
        </p:nvSpPr>
        <p:spPr>
          <a:xfrm rot="10800000">
            <a:off x="10157787"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olded Corner 20"/>
          <p:cNvSpPr/>
          <p:nvPr/>
        </p:nvSpPr>
        <p:spPr>
          <a:xfrm rot="10800000">
            <a:off x="1190065" y="3352801"/>
            <a:ext cx="533400" cy="6858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a:off x="989012" y="4864770"/>
            <a:ext cx="9982200" cy="15240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lded Corner 22"/>
          <p:cNvSpPr/>
          <p:nvPr/>
        </p:nvSpPr>
        <p:spPr>
          <a:xfrm rot="10800000">
            <a:off x="177949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olded Corner 23"/>
          <p:cNvSpPr/>
          <p:nvPr/>
        </p:nvSpPr>
        <p:spPr>
          <a:xfrm rot="10800000">
            <a:off x="2360612"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olded Corner 24"/>
          <p:cNvSpPr/>
          <p:nvPr/>
        </p:nvSpPr>
        <p:spPr>
          <a:xfrm rot="10800000">
            <a:off x="294172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olded Corner 25"/>
          <p:cNvSpPr/>
          <p:nvPr/>
        </p:nvSpPr>
        <p:spPr>
          <a:xfrm rot="10800000">
            <a:off x="360027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olded Corner 26"/>
          <p:cNvSpPr/>
          <p:nvPr/>
        </p:nvSpPr>
        <p:spPr>
          <a:xfrm rot="10800000">
            <a:off x="418970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477081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535193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599066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658009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7161212"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7742328"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840612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8995554"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9576671"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10157787"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olded Corner 37"/>
          <p:cNvSpPr/>
          <p:nvPr/>
        </p:nvSpPr>
        <p:spPr>
          <a:xfrm rot="10800000">
            <a:off x="1190065" y="5169571"/>
            <a:ext cx="533400" cy="685800"/>
          </a:xfrm>
          <a:prstGeom prst="foldedCorner">
            <a:avLst/>
          </a:prstGeom>
          <a:gradFill>
            <a:gsLst>
              <a:gs pos="0">
                <a:schemeClr val="accent1">
                  <a:lumMod val="5000"/>
                  <a:lumOff val="95000"/>
                </a:schemeClr>
              </a:gs>
              <a:gs pos="43000">
                <a:schemeClr val="tx1"/>
              </a:gs>
              <a:gs pos="48000">
                <a:schemeClr val="accent1"/>
              </a:gs>
              <a:gs pos="100000">
                <a:schemeClr val="accent1"/>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1019508" y="4202669"/>
            <a:ext cx="7238328" cy="369332"/>
          </a:xfrm>
          <a:prstGeom prst="rect">
            <a:avLst/>
          </a:prstGeom>
          <a:noFill/>
        </p:spPr>
        <p:txBody>
          <a:bodyPr wrap="none" rtlCol="0">
            <a:spAutoFit/>
          </a:bodyPr>
          <a:lstStyle/>
          <a:p>
            <a:r>
              <a:rPr lang="en-US" dirty="0">
                <a:solidFill>
                  <a:schemeClr val="bg1"/>
                </a:solidFill>
              </a:rPr>
              <a:t>128 KB of Data in pages that are full takes up 128KB (Fill Factor 100%)</a:t>
            </a:r>
          </a:p>
        </p:txBody>
      </p:sp>
      <p:sp>
        <p:nvSpPr>
          <p:cNvPr id="40" name="TextBox 39"/>
          <p:cNvSpPr txBox="1"/>
          <p:nvPr/>
        </p:nvSpPr>
        <p:spPr>
          <a:xfrm>
            <a:off x="1017460" y="5993553"/>
            <a:ext cx="7425879" cy="369332"/>
          </a:xfrm>
          <a:prstGeom prst="rect">
            <a:avLst/>
          </a:prstGeom>
          <a:noFill/>
        </p:spPr>
        <p:txBody>
          <a:bodyPr wrap="none" rtlCol="0">
            <a:spAutoFit/>
          </a:bodyPr>
          <a:lstStyle/>
          <a:p>
            <a:r>
              <a:rPr lang="en-US" dirty="0">
                <a:solidFill>
                  <a:schemeClr val="bg1"/>
                </a:solidFill>
              </a:rPr>
              <a:t>64 KB of Data in pages that are half full takes up 128KB (Fill Factor 50%)</a:t>
            </a:r>
          </a:p>
        </p:txBody>
      </p:sp>
    </p:spTree>
    <p:extLst>
      <p:ext uri="{BB962C8B-B14F-4D97-AF65-F5344CB8AC3E}">
        <p14:creationId xmlns:p14="http://schemas.microsoft.com/office/powerpoint/2010/main" val="880285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5660329" y="5321366"/>
            <a:ext cx="2125315" cy="114269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ntent Placeholder 17"/>
          <p:cNvSpPr>
            <a:spLocks noGrp="1"/>
          </p:cNvSpPr>
          <p:nvPr>
            <p:ph type="body" sz="quarter" idx="10"/>
          </p:nvPr>
        </p:nvSpPr>
        <p:spPr>
          <a:xfrm>
            <a:off x="269169" y="1189177"/>
            <a:ext cx="11650488" cy="3243965"/>
          </a:xfrm>
        </p:spPr>
        <p:txBody>
          <a:bodyPr/>
          <a:lstStyle/>
          <a:p>
            <a:r>
              <a:rPr lang="en-US" sz="2800" dirty="0"/>
              <a:t>Affects CPU usage (negatively but not very noticeable)</a:t>
            </a:r>
          </a:p>
          <a:p>
            <a:r>
              <a:rPr lang="en-US" sz="2800" dirty="0"/>
              <a:t>Pages are then decompressed and take same space in RAM</a:t>
            </a:r>
          </a:p>
          <a:p>
            <a:r>
              <a:rPr lang="en-US" sz="2800" dirty="0"/>
              <a:t>So why do it? Saves I/O which is the real bottleneck! </a:t>
            </a:r>
          </a:p>
          <a:p>
            <a:r>
              <a:rPr lang="en-US" sz="2800" dirty="0"/>
              <a:t>Just think of the math. It will take X% less time to push compressed data from disk to RAM. X% is compression rate.</a:t>
            </a:r>
          </a:p>
          <a:p>
            <a:r>
              <a:rPr lang="en-US" sz="2800" dirty="0"/>
              <a:t>Pages stay compressed in memory until used (*not the entire page, but only the data values of interest; from BOL)</a:t>
            </a:r>
          </a:p>
        </p:txBody>
      </p:sp>
      <p:sp>
        <p:nvSpPr>
          <p:cNvPr id="2" name="Title 1"/>
          <p:cNvSpPr>
            <a:spLocks noGrp="1"/>
          </p:cNvSpPr>
          <p:nvPr>
            <p:ph type="title"/>
          </p:nvPr>
        </p:nvSpPr>
        <p:spPr/>
        <p:txBody>
          <a:bodyPr/>
          <a:lstStyle/>
          <a:p>
            <a:r>
              <a:rPr lang="en-US" dirty="0"/>
              <a:t>What about compression?</a:t>
            </a:r>
          </a:p>
        </p:txBody>
      </p:sp>
      <p:sp>
        <p:nvSpPr>
          <p:cNvPr id="4" name="Folded Corner 3"/>
          <p:cNvSpPr/>
          <p:nvPr/>
        </p:nvSpPr>
        <p:spPr>
          <a:xfrm rot="10800000">
            <a:off x="1909599"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olded Corner 4"/>
          <p:cNvSpPr/>
          <p:nvPr/>
        </p:nvSpPr>
        <p:spPr>
          <a:xfrm rot="10800000">
            <a:off x="2119703"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865312" y="4410979"/>
            <a:ext cx="1965603" cy="923330"/>
          </a:xfrm>
          <a:prstGeom prst="rect">
            <a:avLst/>
          </a:prstGeom>
          <a:noFill/>
        </p:spPr>
        <p:txBody>
          <a:bodyPr wrap="none" rtlCol="0">
            <a:spAutoFit/>
          </a:bodyPr>
          <a:lstStyle/>
          <a:p>
            <a:r>
              <a:rPr lang="en-US" dirty="0"/>
              <a:t>64KB pages </a:t>
            </a:r>
          </a:p>
          <a:p>
            <a:r>
              <a:rPr lang="en-US" dirty="0"/>
              <a:t>compressed down </a:t>
            </a:r>
          </a:p>
          <a:p>
            <a:r>
              <a:rPr lang="en-US" dirty="0"/>
              <a:t>to 32KB (50%)</a:t>
            </a:r>
          </a:p>
        </p:txBody>
      </p:sp>
      <p:pic>
        <p:nvPicPr>
          <p:cNvPr id="10"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0804" y="5975672"/>
            <a:ext cx="694421" cy="694421"/>
          </a:xfrm>
          <a:prstGeom prst="rect">
            <a:avLst/>
          </a:prstGeom>
          <a:noFill/>
          <a:extLst>
            <a:ext uri="{909E8E84-426E-40DD-AFC4-6F175D3DCCD1}">
              <a14:hiddenFill xmlns:a14="http://schemas.microsoft.com/office/drawing/2010/main">
                <a:solidFill>
                  <a:srgbClr val="FFFFFF"/>
                </a:solidFill>
              </a14:hiddenFill>
            </a:ext>
          </a:extLst>
        </p:spPr>
      </p:pic>
      <p:sp>
        <p:nvSpPr>
          <p:cNvPr id="12" name="Folded Corner 11"/>
          <p:cNvSpPr/>
          <p:nvPr/>
        </p:nvSpPr>
        <p:spPr>
          <a:xfrm rot="10800000">
            <a:off x="5816517" y="542595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6293168" y="541521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7790495" y="5263728"/>
            <a:ext cx="3709670" cy="1200329"/>
          </a:xfrm>
          <a:prstGeom prst="rect">
            <a:avLst/>
          </a:prstGeom>
          <a:noFill/>
        </p:spPr>
        <p:txBody>
          <a:bodyPr wrap="none" rtlCol="0">
            <a:spAutoFit/>
          </a:bodyPr>
          <a:lstStyle/>
          <a:p>
            <a:r>
              <a:rPr lang="en-US" dirty="0"/>
              <a:t>32KB pages </a:t>
            </a:r>
          </a:p>
          <a:p>
            <a:r>
              <a:rPr lang="en-US" dirty="0"/>
              <a:t>decompressed  </a:t>
            </a:r>
          </a:p>
          <a:p>
            <a:r>
              <a:rPr lang="en-US" dirty="0"/>
              <a:t>to 64KB </a:t>
            </a:r>
          </a:p>
          <a:p>
            <a:r>
              <a:rPr lang="en-US" dirty="0"/>
              <a:t>(if all pages had to be decompressed)</a:t>
            </a:r>
          </a:p>
        </p:txBody>
      </p:sp>
      <p:sp>
        <p:nvSpPr>
          <p:cNvPr id="21" name="Notched Right Arrow 20"/>
          <p:cNvSpPr/>
          <p:nvPr/>
        </p:nvSpPr>
        <p:spPr>
          <a:xfrm>
            <a:off x="2848113" y="5094566"/>
            <a:ext cx="2680209" cy="1295709"/>
          </a:xfrm>
          <a:prstGeom prst="notched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Transfer 32KB</a:t>
            </a:r>
            <a:br>
              <a:rPr lang="en-US" dirty="0"/>
            </a:br>
            <a:r>
              <a:rPr lang="en-US" dirty="0"/>
              <a:t>Decompress</a:t>
            </a:r>
          </a:p>
        </p:txBody>
      </p:sp>
      <p:sp>
        <p:nvSpPr>
          <p:cNvPr id="22" name="Folded Corner 21"/>
          <p:cNvSpPr/>
          <p:nvPr/>
        </p:nvSpPr>
        <p:spPr>
          <a:xfrm rot="10800000">
            <a:off x="1909599"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olded Corner 22"/>
          <p:cNvSpPr/>
          <p:nvPr/>
        </p:nvSpPr>
        <p:spPr>
          <a:xfrm rot="10800000">
            <a:off x="2123367"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olded Corner 27"/>
          <p:cNvSpPr/>
          <p:nvPr/>
        </p:nvSpPr>
        <p:spPr>
          <a:xfrm rot="10800000">
            <a:off x="2341316"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olded Corner 28"/>
          <p:cNvSpPr/>
          <p:nvPr/>
        </p:nvSpPr>
        <p:spPr>
          <a:xfrm rot="10800000">
            <a:off x="2551420" y="53940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olded Corner 29"/>
          <p:cNvSpPr/>
          <p:nvPr/>
        </p:nvSpPr>
        <p:spPr>
          <a:xfrm rot="10800000">
            <a:off x="2341316"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olded Corner 30"/>
          <p:cNvSpPr/>
          <p:nvPr/>
        </p:nvSpPr>
        <p:spPr>
          <a:xfrm rot="10800000">
            <a:off x="2555084" y="56914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olded Corner 31"/>
          <p:cNvSpPr/>
          <p:nvPr/>
        </p:nvSpPr>
        <p:spPr>
          <a:xfrm rot="10800000">
            <a:off x="5816517" y="594680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olded Corner 32"/>
          <p:cNvSpPr/>
          <p:nvPr/>
        </p:nvSpPr>
        <p:spPr>
          <a:xfrm rot="10800000">
            <a:off x="6293168" y="593606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olded Corner 33"/>
          <p:cNvSpPr/>
          <p:nvPr/>
        </p:nvSpPr>
        <p:spPr>
          <a:xfrm rot="10800000">
            <a:off x="6746447" y="5410891"/>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olded Corner 34"/>
          <p:cNvSpPr/>
          <p:nvPr/>
        </p:nvSpPr>
        <p:spPr>
          <a:xfrm rot="10800000">
            <a:off x="7223098" y="540014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olded Corner 35"/>
          <p:cNvSpPr/>
          <p:nvPr/>
        </p:nvSpPr>
        <p:spPr>
          <a:xfrm rot="10800000">
            <a:off x="6746446" y="5936062"/>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olded Corner 36"/>
          <p:cNvSpPr/>
          <p:nvPr/>
        </p:nvSpPr>
        <p:spPr>
          <a:xfrm rot="10800000">
            <a:off x="7223097" y="592532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4399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p:cNvGraphicFramePr>
            <a:graphicFrameLocks noGrp="1"/>
          </p:cNvGraphicFramePr>
          <p:nvPr>
            <p:extLst>
              <p:ext uri="{D42A27DB-BD31-4B8C-83A1-F6EECF244321}">
                <p14:modId xmlns:p14="http://schemas.microsoft.com/office/powerpoint/2010/main" val="3663341385"/>
              </p:ext>
            </p:extLst>
          </p:nvPr>
        </p:nvGraphicFramePr>
        <p:xfrm>
          <a:off x="8151812" y="2919831"/>
          <a:ext cx="3704456" cy="1477008"/>
        </p:xfrm>
        <a:graphic>
          <a:graphicData uri="http://schemas.openxmlformats.org/drawingml/2006/table">
            <a:tbl>
              <a:tblPr firstRow="1" bandRow="1">
                <a:tableStyleId>{AF606853-7671-496A-8E4F-DF71F8EC918B}</a:tableStyleId>
              </a:tblPr>
              <a:tblGrid>
                <a:gridCol w="926114">
                  <a:extLst>
                    <a:ext uri="{9D8B030D-6E8A-4147-A177-3AD203B41FA5}">
                      <a16:colId xmlns:a16="http://schemas.microsoft.com/office/drawing/2014/main" val="20000"/>
                    </a:ext>
                  </a:extLst>
                </a:gridCol>
                <a:gridCol w="926114">
                  <a:extLst>
                    <a:ext uri="{9D8B030D-6E8A-4147-A177-3AD203B41FA5}">
                      <a16:colId xmlns:a16="http://schemas.microsoft.com/office/drawing/2014/main" val="20001"/>
                    </a:ext>
                  </a:extLst>
                </a:gridCol>
                <a:gridCol w="926114">
                  <a:extLst>
                    <a:ext uri="{9D8B030D-6E8A-4147-A177-3AD203B41FA5}">
                      <a16:colId xmlns:a16="http://schemas.microsoft.com/office/drawing/2014/main" val="20002"/>
                    </a:ext>
                  </a:extLst>
                </a:gridCol>
                <a:gridCol w="926114">
                  <a:extLst>
                    <a:ext uri="{9D8B030D-6E8A-4147-A177-3AD203B41FA5}">
                      <a16:colId xmlns:a16="http://schemas.microsoft.com/office/drawing/2014/main" val="20003"/>
                    </a:ext>
                  </a:extLst>
                </a:gridCol>
              </a:tblGrid>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ZYNZ1GD3</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ZYNZ1GD4</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ZYNZ1GD5</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ZYNZ1GD6</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0"/>
                  </a:ext>
                </a:extLst>
              </a:tr>
              <a:tr h="7385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ZYNZ1GD7</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ZYNZ1GD8</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ZYNZ1GD9</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ZYNZ1GD10</a:t>
                      </a:r>
                    </a:p>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0001"/>
                  </a:ext>
                </a:extLst>
              </a:tr>
            </a:tbl>
          </a:graphicData>
        </a:graphic>
      </p:graphicFrame>
      <p:sp>
        <p:nvSpPr>
          <p:cNvPr id="3" name="Content Placeholder 2"/>
          <p:cNvSpPr>
            <a:spLocks noGrp="1"/>
          </p:cNvSpPr>
          <p:nvPr>
            <p:ph type="body" sz="quarter" idx="10"/>
          </p:nvPr>
        </p:nvSpPr>
        <p:spPr/>
        <p:txBody>
          <a:bodyPr/>
          <a:lstStyle/>
          <a:p>
            <a:r>
              <a:rPr lang="en-US" dirty="0"/>
              <a:t>Using Hash Buckets</a:t>
            </a:r>
          </a:p>
        </p:txBody>
      </p:sp>
      <p:sp>
        <p:nvSpPr>
          <p:cNvPr id="2" name="Title 1"/>
          <p:cNvSpPr>
            <a:spLocks noGrp="1"/>
          </p:cNvSpPr>
          <p:nvPr>
            <p:ph type="title"/>
          </p:nvPr>
        </p:nvSpPr>
        <p:spPr/>
        <p:txBody>
          <a:bodyPr/>
          <a:lstStyle/>
          <a:p>
            <a:r>
              <a:rPr lang="en-US" dirty="0"/>
              <a:t>How pages are stored in RAM</a:t>
            </a:r>
          </a:p>
        </p:txBody>
      </p:sp>
      <p:graphicFrame>
        <p:nvGraphicFramePr>
          <p:cNvPr id="4" name="Table 3"/>
          <p:cNvGraphicFramePr>
            <a:graphicFrameLocks noGrp="1"/>
          </p:cNvGraphicFramePr>
          <p:nvPr>
            <p:extLst>
              <p:ext uri="{D42A27DB-BD31-4B8C-83A1-F6EECF244321}">
                <p14:modId xmlns:p14="http://schemas.microsoft.com/office/powerpoint/2010/main" val="671318115"/>
              </p:ext>
            </p:extLst>
          </p:nvPr>
        </p:nvGraphicFramePr>
        <p:xfrm>
          <a:off x="4265612" y="2895600"/>
          <a:ext cx="2590800" cy="2699512"/>
        </p:xfrm>
        <a:graphic>
          <a:graphicData uri="http://schemas.openxmlformats.org/drawingml/2006/table">
            <a:tbl>
              <a:tblPr firstRow="1" bandRow="1">
                <a:tableStyleId>{073A0DAA-6AF3-43AB-8588-CEC1D06C72B9}</a:tableStyleId>
              </a:tblPr>
              <a:tblGrid>
                <a:gridCol w="1143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239486">
                <a:tc>
                  <a:txBody>
                    <a:bodyPr/>
                    <a:lstStyle/>
                    <a:p>
                      <a:r>
                        <a:rPr lang="en-US" dirty="0"/>
                        <a:t>Page</a:t>
                      </a:r>
                      <a:r>
                        <a:rPr lang="en-US" baseline="0" dirty="0"/>
                        <a:t> Info</a:t>
                      </a:r>
                      <a:endParaRPr lang="en-US" dirty="0"/>
                    </a:p>
                  </a:txBody>
                  <a:tcPr/>
                </a:tc>
                <a:tc>
                  <a:txBody>
                    <a:bodyPr/>
                    <a:lstStyle/>
                    <a:p>
                      <a:r>
                        <a:rPr lang="en-US" dirty="0"/>
                        <a:t>Buffer Cache Address</a:t>
                      </a:r>
                    </a:p>
                  </a:txBody>
                  <a:tcPr/>
                </a:tc>
                <a:extLst>
                  <a:ext uri="{0D108BD9-81ED-4DB2-BD59-A6C34878D82A}">
                    <a16:rowId xmlns:a16="http://schemas.microsoft.com/office/drawing/2014/main" val="10000"/>
                  </a:ext>
                </a:extLst>
              </a:tr>
              <a:tr h="239486">
                <a:tc>
                  <a:txBody>
                    <a:bodyPr/>
                    <a:lstStyle/>
                    <a:p>
                      <a:r>
                        <a:rPr lang="en-US" dirty="0"/>
                        <a:t>1:1:200</a:t>
                      </a:r>
                    </a:p>
                  </a:txBody>
                  <a:tcPr/>
                </a:tc>
                <a:tc>
                  <a:txBody>
                    <a:bodyPr/>
                    <a:lstStyle/>
                    <a:p>
                      <a:r>
                        <a:rPr lang="en-US" dirty="0"/>
                        <a:t>XYNPUG19</a:t>
                      </a:r>
                    </a:p>
                  </a:txBody>
                  <a:tcPr/>
                </a:tc>
                <a:extLst>
                  <a:ext uri="{0D108BD9-81ED-4DB2-BD59-A6C34878D82A}">
                    <a16:rowId xmlns:a16="http://schemas.microsoft.com/office/drawing/2014/main" val="10001"/>
                  </a:ext>
                </a:extLst>
              </a:tr>
              <a:tr h="239486">
                <a:tc>
                  <a:txBody>
                    <a:bodyPr/>
                    <a:lstStyle/>
                    <a:p>
                      <a:r>
                        <a:rPr lang="en-US" dirty="0"/>
                        <a:t>3:7:98</a:t>
                      </a:r>
                    </a:p>
                  </a:txBody>
                  <a:tcPr/>
                </a:tc>
                <a:tc>
                  <a:txBody>
                    <a:bodyPr/>
                    <a:lstStyle/>
                    <a:p>
                      <a:r>
                        <a:rPr lang="en-US" dirty="0"/>
                        <a:t>AZX444ST1</a:t>
                      </a:r>
                    </a:p>
                  </a:txBody>
                  <a:tcPr/>
                </a:tc>
                <a:extLst>
                  <a:ext uri="{0D108BD9-81ED-4DB2-BD59-A6C34878D82A}">
                    <a16:rowId xmlns:a16="http://schemas.microsoft.com/office/drawing/2014/main" val="10002"/>
                  </a:ext>
                </a:extLst>
              </a:tr>
              <a:tr h="239486">
                <a:tc>
                  <a:txBody>
                    <a:bodyPr/>
                    <a:lstStyle/>
                    <a:p>
                      <a:r>
                        <a:rPr lang="en-US" dirty="0"/>
                        <a:t>5:1:199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ZYNZ1GD8</a:t>
                      </a:r>
                    </a:p>
                  </a:txBody>
                  <a:tcPr/>
                </a:tc>
                <a:extLst>
                  <a:ext uri="{0D108BD9-81ED-4DB2-BD59-A6C34878D82A}">
                    <a16:rowId xmlns:a16="http://schemas.microsoft.com/office/drawing/2014/main" val="10003"/>
                  </a:ext>
                </a:extLst>
              </a:tr>
              <a:tr h="239486">
                <a:tc>
                  <a:txBody>
                    <a:bodyPr/>
                    <a:lstStyle/>
                    <a:p>
                      <a:r>
                        <a:rPr lang="en-US" dirty="0"/>
                        <a:t>2:2:17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XYAPUG10</a:t>
                      </a:r>
                    </a:p>
                  </a:txBody>
                  <a:tcPr/>
                </a:tc>
                <a:extLst>
                  <a:ext uri="{0D108BD9-81ED-4DB2-BD59-A6C34878D82A}">
                    <a16:rowId xmlns:a16="http://schemas.microsoft.com/office/drawing/2014/main" val="10004"/>
                  </a:ext>
                </a:extLst>
              </a:tr>
              <a:tr h="239486">
                <a:tc>
                  <a:txBody>
                    <a:bodyPr/>
                    <a:lstStyle/>
                    <a:p>
                      <a:r>
                        <a:rPr lang="en-US" dirty="0"/>
                        <a:t>1:1:21</a:t>
                      </a:r>
                    </a:p>
                  </a:txBody>
                  <a:tcPr/>
                </a:tc>
                <a:tc>
                  <a:txBody>
                    <a:bodyPr/>
                    <a:lstStyle/>
                    <a:p>
                      <a:r>
                        <a:rPr lang="en-US" dirty="0"/>
                        <a:t>TRW56F7F</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50812" y="2895600"/>
            <a:ext cx="3886200" cy="2062103"/>
          </a:xfrm>
          <a:prstGeom prst="rect">
            <a:avLst/>
          </a:prstGeom>
          <a:noFill/>
        </p:spPr>
        <p:txBody>
          <a:bodyPr wrap="square" rtlCol="0">
            <a:spAutoFit/>
          </a:bodyPr>
          <a:lstStyle/>
          <a:p>
            <a:r>
              <a:rPr lang="en-US" sz="1600" dirty="0"/>
              <a:t>Request for </a:t>
            </a:r>
          </a:p>
          <a:p>
            <a:r>
              <a:rPr lang="en-US" sz="1600" dirty="0"/>
              <a:t>Page #199</a:t>
            </a:r>
          </a:p>
          <a:p>
            <a:r>
              <a:rPr lang="en-US" sz="1600" dirty="0"/>
              <a:t>on File #1</a:t>
            </a:r>
          </a:p>
          <a:p>
            <a:r>
              <a:rPr lang="en-US" sz="1600" dirty="0"/>
              <a:t>from </a:t>
            </a:r>
            <a:r>
              <a:rPr lang="en-US" sz="1600" dirty="0" err="1"/>
              <a:t>DatabaseID</a:t>
            </a:r>
            <a:r>
              <a:rPr lang="en-US" sz="1600" dirty="0"/>
              <a:t> 5</a:t>
            </a:r>
          </a:p>
          <a:p>
            <a:endParaRPr lang="en-US" sz="1600" dirty="0"/>
          </a:p>
          <a:p>
            <a:r>
              <a:rPr lang="en-US" sz="1600" dirty="0"/>
              <a:t>Stored in reverse</a:t>
            </a:r>
          </a:p>
          <a:p>
            <a:r>
              <a:rPr lang="en-US" sz="1600" dirty="0" err="1"/>
              <a:t>DatabaseID</a:t>
            </a:r>
            <a:r>
              <a:rPr lang="en-US" sz="1600" dirty="0"/>
              <a:t> : </a:t>
            </a:r>
            <a:r>
              <a:rPr lang="en-US" sz="1600" dirty="0" err="1"/>
              <a:t>FileNumber</a:t>
            </a:r>
            <a:r>
              <a:rPr lang="en-US" sz="1600" dirty="0"/>
              <a:t> : </a:t>
            </a:r>
            <a:r>
              <a:rPr lang="en-US" sz="1600" dirty="0" err="1"/>
              <a:t>PageNumber</a:t>
            </a:r>
            <a:br>
              <a:rPr lang="en-US" sz="1600" dirty="0"/>
            </a:br>
            <a:r>
              <a:rPr lang="en-US" sz="1600" dirty="0"/>
              <a:t>5:1:199</a:t>
            </a:r>
          </a:p>
        </p:txBody>
      </p:sp>
      <p:sp>
        <p:nvSpPr>
          <p:cNvPr id="8" name="Folded Corner 7"/>
          <p:cNvSpPr/>
          <p:nvPr/>
        </p:nvSpPr>
        <p:spPr>
          <a:xfrm rot="10800000">
            <a:off x="8410609" y="3879333"/>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lded Corner 8"/>
          <p:cNvSpPr/>
          <p:nvPr/>
        </p:nvSpPr>
        <p:spPr>
          <a:xfrm rot="10800000">
            <a:off x="9316545"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olded Corner 9"/>
          <p:cNvSpPr/>
          <p:nvPr/>
        </p:nvSpPr>
        <p:spPr>
          <a:xfrm rot="10800000">
            <a:off x="9316545" y="3851904"/>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nchorCtr="0"/>
          <a:lstStyle/>
          <a:p>
            <a:pPr algn="ctr"/>
            <a:r>
              <a:rPr lang="en-US" sz="1400" dirty="0"/>
              <a:t>5:1:199</a:t>
            </a:r>
          </a:p>
        </p:txBody>
      </p:sp>
      <p:sp>
        <p:nvSpPr>
          <p:cNvPr id="11" name="Folded Corner 10"/>
          <p:cNvSpPr/>
          <p:nvPr/>
        </p:nvSpPr>
        <p:spPr>
          <a:xfrm rot="10800000">
            <a:off x="8400721" y="3133553"/>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lded Corner 11"/>
          <p:cNvSpPr/>
          <p:nvPr/>
        </p:nvSpPr>
        <p:spPr>
          <a:xfrm rot="10800000">
            <a:off x="10222481" y="312644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lded Corner 12"/>
          <p:cNvSpPr/>
          <p:nvPr/>
        </p:nvSpPr>
        <p:spPr>
          <a:xfrm rot="10800000">
            <a:off x="11217804" y="3124300"/>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olded Corner 13"/>
          <p:cNvSpPr/>
          <p:nvPr/>
        </p:nvSpPr>
        <p:spPr>
          <a:xfrm rot="10800000">
            <a:off x="10222481" y="386159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lded Corner 14"/>
          <p:cNvSpPr/>
          <p:nvPr/>
        </p:nvSpPr>
        <p:spPr>
          <a:xfrm rot="10800000">
            <a:off x="11220121" y="3861599"/>
            <a:ext cx="329184" cy="44638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nut 16"/>
          <p:cNvSpPr/>
          <p:nvPr/>
        </p:nvSpPr>
        <p:spPr>
          <a:xfrm>
            <a:off x="3911877" y="4245356"/>
            <a:ext cx="3139241" cy="914400"/>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8" name="Donut 17"/>
          <p:cNvSpPr/>
          <p:nvPr/>
        </p:nvSpPr>
        <p:spPr>
          <a:xfrm>
            <a:off x="8492057" y="3062910"/>
            <a:ext cx="1979326" cy="1893404"/>
          </a:xfrm>
          <a:prstGeom prst="donu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sp>
        <p:nvSpPr>
          <p:cNvPr id="19" name="Right Arrow 18"/>
          <p:cNvSpPr/>
          <p:nvPr/>
        </p:nvSpPr>
        <p:spPr>
          <a:xfrm>
            <a:off x="2208212" y="3344180"/>
            <a:ext cx="1676399" cy="8468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7051118" y="2962450"/>
            <a:ext cx="937359" cy="763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265612" y="2470212"/>
            <a:ext cx="1376018" cy="369332"/>
          </a:xfrm>
          <a:prstGeom prst="rect">
            <a:avLst/>
          </a:prstGeom>
          <a:noFill/>
        </p:spPr>
        <p:txBody>
          <a:bodyPr wrap="none" rtlCol="0">
            <a:spAutoFit/>
          </a:bodyPr>
          <a:lstStyle/>
          <a:p>
            <a:r>
              <a:rPr lang="en-US" dirty="0"/>
              <a:t>Hash Bucket</a:t>
            </a:r>
          </a:p>
        </p:txBody>
      </p:sp>
      <p:sp>
        <p:nvSpPr>
          <p:cNvPr id="22" name="TextBox 21"/>
          <p:cNvSpPr txBox="1"/>
          <p:nvPr/>
        </p:nvSpPr>
        <p:spPr>
          <a:xfrm>
            <a:off x="8051784" y="2425895"/>
            <a:ext cx="1930913" cy="369332"/>
          </a:xfrm>
          <a:prstGeom prst="rect">
            <a:avLst/>
          </a:prstGeom>
          <a:noFill/>
        </p:spPr>
        <p:txBody>
          <a:bodyPr wrap="none" rtlCol="0">
            <a:spAutoFit/>
          </a:bodyPr>
          <a:lstStyle/>
          <a:p>
            <a:r>
              <a:rPr lang="en-US" dirty="0"/>
              <a:t>Data Cache (RAM)</a:t>
            </a:r>
          </a:p>
        </p:txBody>
      </p:sp>
    </p:spTree>
    <p:extLst>
      <p:ext uri="{BB962C8B-B14F-4D97-AF65-F5344CB8AC3E}">
        <p14:creationId xmlns:p14="http://schemas.microsoft.com/office/powerpoint/2010/main" val="4120504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Speed Assessment</a:t>
            </a:r>
            <a:br>
              <a:rPr lang="en-US" dirty="0"/>
            </a:br>
            <a:endParaRPr lang="en-US" dirty="0"/>
          </a:p>
        </p:txBody>
      </p:sp>
    </p:spTree>
    <p:extLst>
      <p:ext uri="{BB962C8B-B14F-4D97-AF65-F5344CB8AC3E}">
        <p14:creationId xmlns:p14="http://schemas.microsoft.com/office/powerpoint/2010/main" val="7737444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Speed Assessment </a:t>
            </a:r>
            <a:br>
              <a:rPr lang="en-US" dirty="0"/>
            </a:br>
            <a:r>
              <a:rPr lang="en-US" dirty="0"/>
              <a:t>(Price Estimates from Feb 2016)</a:t>
            </a:r>
          </a:p>
        </p:txBody>
      </p:sp>
      <p:graphicFrame>
        <p:nvGraphicFramePr>
          <p:cNvPr id="4" name="Table 3"/>
          <p:cNvGraphicFramePr>
            <a:graphicFrameLocks noGrp="1"/>
          </p:cNvGraphicFramePr>
          <p:nvPr>
            <p:extLst>
              <p:ext uri="{D42A27DB-BD31-4B8C-83A1-F6EECF244321}">
                <p14:modId xmlns:p14="http://schemas.microsoft.com/office/powerpoint/2010/main" val="1262961858"/>
              </p:ext>
            </p:extLst>
          </p:nvPr>
        </p:nvGraphicFramePr>
        <p:xfrm>
          <a:off x="0" y="1828799"/>
          <a:ext cx="12188825" cy="3393441"/>
        </p:xfrm>
        <a:graphic>
          <a:graphicData uri="http://schemas.openxmlformats.org/drawingml/2006/table">
            <a:tbl>
              <a:tblPr firstRow="1" bandRow="1">
                <a:tableStyleId>{5C22544A-7EE6-4342-B048-85BDC9FD1C3A}</a:tableStyleId>
              </a:tblPr>
              <a:tblGrid>
                <a:gridCol w="2730829">
                  <a:extLst>
                    <a:ext uri="{9D8B030D-6E8A-4147-A177-3AD203B41FA5}">
                      <a16:colId xmlns:a16="http://schemas.microsoft.com/office/drawing/2014/main" val="20000"/>
                    </a:ext>
                  </a:extLst>
                </a:gridCol>
                <a:gridCol w="1798351">
                  <a:extLst>
                    <a:ext uri="{9D8B030D-6E8A-4147-A177-3AD203B41FA5}">
                      <a16:colId xmlns:a16="http://schemas.microsoft.com/office/drawing/2014/main" val="20001"/>
                    </a:ext>
                  </a:extLst>
                </a:gridCol>
                <a:gridCol w="1798351">
                  <a:extLst>
                    <a:ext uri="{9D8B030D-6E8A-4147-A177-3AD203B41FA5}">
                      <a16:colId xmlns:a16="http://schemas.microsoft.com/office/drawing/2014/main" val="20002"/>
                    </a:ext>
                  </a:extLst>
                </a:gridCol>
                <a:gridCol w="3063858">
                  <a:extLst>
                    <a:ext uri="{9D8B030D-6E8A-4147-A177-3AD203B41FA5}">
                      <a16:colId xmlns:a16="http://schemas.microsoft.com/office/drawing/2014/main" val="20003"/>
                    </a:ext>
                  </a:extLst>
                </a:gridCol>
                <a:gridCol w="2797436">
                  <a:extLst>
                    <a:ext uri="{9D8B030D-6E8A-4147-A177-3AD203B41FA5}">
                      <a16:colId xmlns:a16="http://schemas.microsoft.com/office/drawing/2014/main" val="20004"/>
                    </a:ext>
                  </a:extLst>
                </a:gridCol>
              </a:tblGrid>
              <a:tr h="365169">
                <a:tc>
                  <a:txBody>
                    <a:bodyPr/>
                    <a:lstStyle/>
                    <a:p>
                      <a:r>
                        <a:rPr lang="en-US" sz="1400" dirty="0"/>
                        <a:t>Metric</a:t>
                      </a:r>
                    </a:p>
                  </a:txBody>
                  <a:tcPr/>
                </a:tc>
                <a:tc>
                  <a:txBody>
                    <a:bodyPr/>
                    <a:lstStyle/>
                    <a:p>
                      <a:r>
                        <a:rPr lang="en-US" sz="1400" dirty="0"/>
                        <a:t>DD4 RAM</a:t>
                      </a:r>
                    </a:p>
                  </a:txBody>
                  <a:tcPr/>
                </a:tc>
                <a:tc>
                  <a:txBody>
                    <a:bodyPr/>
                    <a:lstStyle/>
                    <a:p>
                      <a:r>
                        <a:rPr lang="en-US" sz="1400" dirty="0"/>
                        <a:t>DDR3 RAM</a:t>
                      </a:r>
                    </a:p>
                  </a:txBody>
                  <a:tcPr/>
                </a:tc>
                <a:tc>
                  <a:txBody>
                    <a:bodyPr/>
                    <a:lstStyle/>
                    <a:p>
                      <a:r>
                        <a:rPr lang="en-US" sz="1400" dirty="0"/>
                        <a:t>SSD (Solid State Drive)</a:t>
                      </a:r>
                    </a:p>
                  </a:txBody>
                  <a:tcPr/>
                </a:tc>
                <a:tc>
                  <a:txBody>
                    <a:bodyPr/>
                    <a:lstStyle/>
                    <a:p>
                      <a:r>
                        <a:rPr lang="en-US" sz="1400" dirty="0"/>
                        <a:t>HDD</a:t>
                      </a:r>
                      <a:r>
                        <a:rPr lang="en-US" sz="1400" baseline="0" dirty="0"/>
                        <a:t> (Hard Disk Drive)</a:t>
                      </a:r>
                      <a:endParaRPr lang="en-US" sz="1400" dirty="0"/>
                    </a:p>
                  </a:txBody>
                  <a:tcPr/>
                </a:tc>
                <a:extLst>
                  <a:ext uri="{0D108BD9-81ED-4DB2-BD59-A6C34878D82A}">
                    <a16:rowId xmlns:a16="http://schemas.microsoft.com/office/drawing/2014/main" val="10000"/>
                  </a:ext>
                </a:extLst>
              </a:tr>
              <a:tr h="685317">
                <a:tc>
                  <a:txBody>
                    <a:bodyPr/>
                    <a:lstStyle/>
                    <a:p>
                      <a:r>
                        <a:rPr lang="en-US" sz="1400" dirty="0"/>
                        <a:t>Random Access Speed</a:t>
                      </a:r>
                      <a:br>
                        <a:rPr lang="en-US" sz="1400" dirty="0"/>
                      </a:br>
                      <a:r>
                        <a:rPr lang="en-US" sz="1400" dirty="0"/>
                        <a:t>or Latency (RAM)</a:t>
                      </a:r>
                    </a:p>
                  </a:txBody>
                  <a:tcPr/>
                </a:tc>
                <a:tc>
                  <a:txBody>
                    <a:bodyPr/>
                    <a:lstStyle/>
                    <a:p>
                      <a:r>
                        <a:rPr lang="en-US" sz="1400" dirty="0"/>
                        <a:t>Slightly</a:t>
                      </a:r>
                      <a:r>
                        <a:rPr lang="en-US" sz="1400" baseline="0" dirty="0"/>
                        <a:t> higher than DDR3</a:t>
                      </a:r>
                      <a:endParaRPr lang="en-US" sz="1400" dirty="0"/>
                    </a:p>
                  </a:txBody>
                  <a:tcPr/>
                </a:tc>
                <a:tc>
                  <a:txBody>
                    <a:bodyPr/>
                    <a:lstStyle/>
                    <a:p>
                      <a:r>
                        <a:rPr lang="en-US" sz="1400" dirty="0"/>
                        <a:t>10ns </a:t>
                      </a:r>
                    </a:p>
                    <a:p>
                      <a:r>
                        <a:rPr lang="en-US" sz="1400" dirty="0"/>
                        <a:t>(0.01 Microsecond)</a:t>
                      </a:r>
                    </a:p>
                  </a:txBody>
                  <a:tcPr/>
                </a:tc>
                <a:tc>
                  <a:txBody>
                    <a:bodyPr/>
                    <a:lstStyle/>
                    <a:p>
                      <a:r>
                        <a:rPr lang="en-US" sz="1400" dirty="0"/>
                        <a:t>100</a:t>
                      </a:r>
                      <a:r>
                        <a:rPr lang="en-US" sz="1400" baseline="0" dirty="0"/>
                        <a:t> Microseconds (0.1 ms)</a:t>
                      </a:r>
                      <a:br>
                        <a:rPr lang="en-US" sz="1400" baseline="0" dirty="0"/>
                      </a:br>
                      <a:r>
                        <a:rPr lang="en-US" sz="1400" baseline="0" dirty="0"/>
                        <a:t>100,000 Nanoseconds (ns)</a:t>
                      </a:r>
                      <a:endParaRPr lang="en-US" sz="1400" dirty="0"/>
                    </a:p>
                  </a:txBody>
                  <a:tcPr/>
                </a:tc>
                <a:tc>
                  <a:txBody>
                    <a:bodyPr/>
                    <a:lstStyle/>
                    <a:p>
                      <a:r>
                        <a:rPr lang="en-US" sz="1400" dirty="0"/>
                        <a:t>4-9 milliseconds (</a:t>
                      </a:r>
                      <a:r>
                        <a:rPr lang="en-US" sz="1400" dirty="0" err="1"/>
                        <a:t>ms</a:t>
                      </a:r>
                      <a:r>
                        <a:rPr lang="en-US" sz="1400" dirty="0"/>
                        <a:t>)</a:t>
                      </a:r>
                      <a:br>
                        <a:rPr lang="en-US" sz="1400" dirty="0"/>
                      </a:br>
                      <a:r>
                        <a:rPr lang="en-US" sz="1400" dirty="0"/>
                        <a:t>4000-9000</a:t>
                      </a:r>
                      <a:r>
                        <a:rPr lang="en-US" sz="1400" baseline="0" dirty="0"/>
                        <a:t> Microseconds</a:t>
                      </a:r>
                      <a:endParaRPr lang="en-US" sz="1400" dirty="0"/>
                    </a:p>
                  </a:txBody>
                  <a:tcPr/>
                </a:tc>
                <a:extLst>
                  <a:ext uri="{0D108BD9-81ED-4DB2-BD59-A6C34878D82A}">
                    <a16:rowId xmlns:a16="http://schemas.microsoft.com/office/drawing/2014/main" val="10001"/>
                  </a:ext>
                </a:extLst>
              </a:tr>
              <a:tr h="365169">
                <a:tc>
                  <a:txBody>
                    <a:bodyPr/>
                    <a:lstStyle/>
                    <a:p>
                      <a:r>
                        <a:rPr lang="en-US" sz="1400" dirty="0"/>
                        <a:t>Cost per GB</a:t>
                      </a:r>
                    </a:p>
                  </a:txBody>
                  <a:tcPr/>
                </a:tc>
                <a:tc>
                  <a:txBody>
                    <a:bodyPr/>
                    <a:lstStyle/>
                    <a:p>
                      <a:r>
                        <a:rPr lang="en-US" sz="1400" dirty="0"/>
                        <a:t>$4+ </a:t>
                      </a:r>
                      <a:r>
                        <a:rPr lang="en-US" sz="1100" dirty="0"/>
                        <a:t>(was $18+ in</a:t>
                      </a:r>
                      <a:r>
                        <a:rPr lang="en-US" sz="1100" baseline="0" dirty="0"/>
                        <a:t> 2015)</a:t>
                      </a:r>
                      <a:endParaRPr lang="en-US" sz="1400" dirty="0"/>
                    </a:p>
                  </a:txBody>
                  <a:tcPr/>
                </a:tc>
                <a:tc>
                  <a:txBody>
                    <a:bodyPr/>
                    <a:lstStyle/>
                    <a:p>
                      <a:r>
                        <a:rPr lang="en-US" sz="1400" dirty="0"/>
                        <a:t>$4+</a:t>
                      </a:r>
                    </a:p>
                  </a:txBody>
                  <a:tcPr/>
                </a:tc>
                <a:tc>
                  <a:txBody>
                    <a:bodyPr/>
                    <a:lstStyle/>
                    <a:p>
                      <a:r>
                        <a:rPr lang="en-US" sz="1400" dirty="0"/>
                        <a:t>$0.5-$3.00 (Enterprise</a:t>
                      </a:r>
                      <a:r>
                        <a:rPr lang="en-US" sz="1400" baseline="0" dirty="0"/>
                        <a:t> </a:t>
                      </a:r>
                      <a:r>
                        <a:rPr lang="en-US" sz="1400" dirty="0"/>
                        <a:t>PCI-E $2+)</a:t>
                      </a:r>
                    </a:p>
                  </a:txBody>
                  <a:tcPr/>
                </a:tc>
                <a:tc>
                  <a:txBody>
                    <a:bodyPr/>
                    <a:lstStyle/>
                    <a:p>
                      <a:r>
                        <a:rPr lang="en-US" sz="1400" dirty="0"/>
                        <a:t>$0.05-$0.15</a:t>
                      </a:r>
                    </a:p>
                  </a:txBody>
                  <a:tcPr/>
                </a:tc>
                <a:extLst>
                  <a:ext uri="{0D108BD9-81ED-4DB2-BD59-A6C34878D82A}">
                    <a16:rowId xmlns:a16="http://schemas.microsoft.com/office/drawing/2014/main" val="10002"/>
                  </a:ext>
                </a:extLst>
              </a:tr>
              <a:tr h="365169">
                <a:tc>
                  <a:txBody>
                    <a:bodyPr/>
                    <a:lstStyle/>
                    <a:p>
                      <a:r>
                        <a:rPr lang="en-US" sz="1400" dirty="0"/>
                        <a:t>Power Consumption</a:t>
                      </a:r>
                    </a:p>
                  </a:txBody>
                  <a:tcPr/>
                </a:tc>
                <a:tc>
                  <a:txBody>
                    <a:bodyPr/>
                    <a:lstStyle/>
                    <a:p>
                      <a:r>
                        <a:rPr lang="en-US" sz="1400" dirty="0"/>
                        <a:t>~40% &lt; </a:t>
                      </a:r>
                      <a:r>
                        <a:rPr lang="en-US" sz="1400" baseline="0" dirty="0"/>
                        <a:t>DDR3</a:t>
                      </a:r>
                      <a:endParaRPr lang="en-US" sz="1400" dirty="0"/>
                    </a:p>
                  </a:txBody>
                  <a:tcPr/>
                </a:tc>
                <a:tc>
                  <a:txBody>
                    <a:bodyPr/>
                    <a:lstStyle/>
                    <a:p>
                      <a:r>
                        <a:rPr lang="en-US" sz="1400" dirty="0"/>
                        <a:t>2.5-5W</a:t>
                      </a:r>
                    </a:p>
                  </a:txBody>
                  <a:tcPr/>
                </a:tc>
                <a:tc>
                  <a:txBody>
                    <a:bodyPr/>
                    <a:lstStyle/>
                    <a:p>
                      <a:r>
                        <a:rPr lang="en-US" sz="1400" dirty="0"/>
                        <a:t>0.6W-3W (PCI-E</a:t>
                      </a:r>
                      <a:r>
                        <a:rPr lang="en-US" sz="1400" baseline="0" dirty="0"/>
                        <a:t> ~20W)</a:t>
                      </a:r>
                      <a:endParaRPr lang="en-US" sz="1400" dirty="0"/>
                    </a:p>
                  </a:txBody>
                  <a:tcPr/>
                </a:tc>
                <a:tc>
                  <a:txBody>
                    <a:bodyPr/>
                    <a:lstStyle/>
                    <a:p>
                      <a:r>
                        <a:rPr lang="en-US" sz="1400" dirty="0"/>
                        <a:t>5-20 Watts</a:t>
                      </a:r>
                    </a:p>
                  </a:txBody>
                  <a:tcPr/>
                </a:tc>
                <a:extLst>
                  <a:ext uri="{0D108BD9-81ED-4DB2-BD59-A6C34878D82A}">
                    <a16:rowId xmlns:a16="http://schemas.microsoft.com/office/drawing/2014/main" val="10003"/>
                  </a:ext>
                </a:extLst>
              </a:tr>
              <a:tr h="36516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Data Transfer Rate (Peak)</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4"/>
                  </a:ext>
                </a:extLst>
              </a:tr>
              <a:tr h="36516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dirty="0"/>
                        <a:t>SATA</a:t>
                      </a:r>
                      <a:r>
                        <a:rPr lang="en-US" sz="1400" baseline="0" dirty="0"/>
                        <a:t> III (600 MB/s)</a:t>
                      </a:r>
                    </a:p>
                  </a:txBody>
                  <a:tcPr/>
                </a:tc>
                <a:tc>
                  <a:txBody>
                    <a:bodyPr/>
                    <a:lstStyle/>
                    <a:p>
                      <a:endParaRPr lang="en-US" sz="1400" dirty="0"/>
                    </a:p>
                  </a:txBody>
                  <a:tcPr/>
                </a:tc>
                <a:tc>
                  <a:txBody>
                    <a:bodyPr/>
                    <a:lstStyle/>
                    <a:p>
                      <a:r>
                        <a:rPr lang="en-US" sz="1400" dirty="0"/>
                        <a:t>N/A</a:t>
                      </a:r>
                    </a:p>
                  </a:txBody>
                  <a:tcPr/>
                </a:tc>
                <a:tc>
                  <a:txBody>
                    <a:bodyPr/>
                    <a:lstStyle/>
                    <a:p>
                      <a:r>
                        <a:rPr lang="en-US" sz="1400" dirty="0"/>
                        <a:t>300-600 MB/s</a:t>
                      </a:r>
                    </a:p>
                  </a:txBody>
                  <a:tcPr/>
                </a:tc>
                <a:tc>
                  <a:txBody>
                    <a:bodyPr/>
                    <a:lstStyle/>
                    <a:p>
                      <a:r>
                        <a:rPr lang="en-US" sz="1400" dirty="0"/>
                        <a:t>Less</a:t>
                      </a:r>
                      <a:r>
                        <a:rPr lang="en-US" sz="1400" baseline="0" dirty="0"/>
                        <a:t> than </a:t>
                      </a:r>
                      <a:r>
                        <a:rPr lang="en-US" sz="1400" dirty="0"/>
                        <a:t>200MB/s @ 15K RPM</a:t>
                      </a:r>
                    </a:p>
                  </a:txBody>
                  <a:tcPr/>
                </a:tc>
                <a:extLst>
                  <a:ext uri="{0D108BD9-81ED-4DB2-BD59-A6C34878D82A}">
                    <a16:rowId xmlns:a16="http://schemas.microsoft.com/office/drawing/2014/main" val="10005"/>
                  </a:ext>
                </a:extLst>
              </a:tr>
              <a:tr h="517110">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t>PCI-E rev 3 x16 (~16 GB/s)</a:t>
                      </a:r>
                    </a:p>
                  </a:txBody>
                  <a:tcPr/>
                </a:tc>
                <a:tc>
                  <a:txBody>
                    <a:bodyPr/>
                    <a:lstStyle/>
                    <a:p>
                      <a:endParaRPr lang="en-US" sz="1400" dirty="0"/>
                    </a:p>
                  </a:txBody>
                  <a:tcPr/>
                </a:tc>
                <a:tc>
                  <a:txBody>
                    <a:bodyPr/>
                    <a:lstStyle/>
                    <a:p>
                      <a:r>
                        <a:rPr lang="en-US" sz="1400" dirty="0"/>
                        <a:t>N/A</a:t>
                      </a:r>
                    </a:p>
                  </a:txBody>
                  <a:tcPr/>
                </a:tc>
                <a:tc>
                  <a:txBody>
                    <a:bodyPr/>
                    <a:lstStyle/>
                    <a:p>
                      <a:r>
                        <a:rPr lang="en-US" sz="1400" dirty="0"/>
                        <a:t>300-3000 MB/s</a:t>
                      </a:r>
                    </a:p>
                  </a:txBody>
                  <a:tcPr/>
                </a:tc>
                <a:tc>
                  <a:txBody>
                    <a:bodyPr/>
                    <a:lstStyle/>
                    <a:p>
                      <a:r>
                        <a:rPr lang="en-US" sz="1400" dirty="0"/>
                        <a:t>N/A</a:t>
                      </a:r>
                    </a:p>
                  </a:txBody>
                  <a:tcPr/>
                </a:tc>
                <a:extLst>
                  <a:ext uri="{0D108BD9-81ED-4DB2-BD59-A6C34878D82A}">
                    <a16:rowId xmlns:a16="http://schemas.microsoft.com/office/drawing/2014/main" val="10006"/>
                  </a:ext>
                </a:extLst>
              </a:tr>
              <a:tr h="365169">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t>DIMM</a:t>
                      </a:r>
                    </a:p>
                  </a:txBody>
                  <a:tcPr/>
                </a:tc>
                <a:tc>
                  <a:txBody>
                    <a:bodyPr/>
                    <a:lstStyle/>
                    <a:p>
                      <a:r>
                        <a:rPr lang="en-US" sz="1400" dirty="0"/>
                        <a:t>17,000-34,100</a:t>
                      </a:r>
                      <a:r>
                        <a:rPr lang="en-US" sz="1400" baseline="0" dirty="0"/>
                        <a:t> MB/s</a:t>
                      </a:r>
                      <a:endParaRPr lang="en-US" sz="1400" dirty="0"/>
                    </a:p>
                  </a:txBody>
                  <a:tcPr/>
                </a:tc>
                <a:tc>
                  <a:txBody>
                    <a:bodyPr/>
                    <a:lstStyle/>
                    <a:p>
                      <a:r>
                        <a:rPr lang="en-US" sz="1400" dirty="0"/>
                        <a:t>6,400-24,000 MB/s</a:t>
                      </a:r>
                    </a:p>
                  </a:txBody>
                  <a:tcPr/>
                </a:tc>
                <a:tc>
                  <a:txBody>
                    <a:bodyPr/>
                    <a:lstStyle/>
                    <a:p>
                      <a:r>
                        <a:rPr lang="en-US" sz="1400" dirty="0"/>
                        <a:t>N/A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N/A</a:t>
                      </a:r>
                    </a:p>
                  </a:txBody>
                  <a:tcPr/>
                </a:tc>
                <a:extLst>
                  <a:ext uri="{0D108BD9-81ED-4DB2-BD59-A6C34878D82A}">
                    <a16:rowId xmlns:a16="http://schemas.microsoft.com/office/drawing/2014/main" val="10007"/>
                  </a:ext>
                </a:extLst>
              </a:tr>
            </a:tbl>
          </a:graphicData>
        </a:graphic>
      </p:graphicFrame>
      <p:sp>
        <p:nvSpPr>
          <p:cNvPr id="3" name="TextBox 2"/>
          <p:cNvSpPr txBox="1"/>
          <p:nvPr/>
        </p:nvSpPr>
        <p:spPr>
          <a:xfrm>
            <a:off x="684212" y="5181600"/>
            <a:ext cx="11673375" cy="1754326"/>
          </a:xfrm>
          <a:prstGeom prst="rect">
            <a:avLst/>
          </a:prstGeom>
          <a:noFill/>
        </p:spPr>
        <p:txBody>
          <a:bodyPr wrap="square" rtlCol="0">
            <a:spAutoFit/>
          </a:bodyPr>
          <a:lstStyle/>
          <a:p>
            <a:r>
              <a:rPr lang="en-US" dirty="0"/>
              <a:t>*DDR4 Memory peak transfer rate may increase; Current Server RAM up to 25,000 MB/s</a:t>
            </a:r>
          </a:p>
          <a:p>
            <a:r>
              <a:rPr lang="en-US" dirty="0"/>
              <a:t>*Drive price and specs for Single Drives not SAN Storage</a:t>
            </a:r>
          </a:p>
          <a:p>
            <a:r>
              <a:rPr lang="en-US" dirty="0"/>
              <a:t>*SATA III and SAS are very close in performance</a:t>
            </a:r>
          </a:p>
          <a:p>
            <a:r>
              <a:rPr lang="en-US" dirty="0"/>
              <a:t>*</a:t>
            </a:r>
            <a:r>
              <a:rPr lang="en-US" dirty="0" err="1"/>
              <a:t>Fibre</a:t>
            </a:r>
            <a:r>
              <a:rPr lang="en-US" dirty="0"/>
              <a:t> Channel connection on a SAN Speeds are between 800-4000MB/s for transfer rates</a:t>
            </a:r>
          </a:p>
          <a:p>
            <a:r>
              <a:rPr lang="en-US" dirty="0"/>
              <a:t>*SSD sizes max out around 1TB for mainstream drives; HDD sizes max around 4TB</a:t>
            </a:r>
          </a:p>
          <a:p>
            <a:r>
              <a:rPr lang="en-US" dirty="0"/>
              <a:t>*Prices from </a:t>
            </a:r>
            <a:r>
              <a:rPr lang="en-US" dirty="0">
                <a:hlinkClick r:id="rId2"/>
              </a:rPr>
              <a:t>http://www.dramexchange.com/</a:t>
            </a:r>
            <a:r>
              <a:rPr lang="en-US" dirty="0"/>
              <a:t> </a:t>
            </a:r>
          </a:p>
        </p:txBody>
      </p:sp>
    </p:spTree>
    <p:extLst>
      <p:ext uri="{BB962C8B-B14F-4D97-AF65-F5344CB8AC3E}">
        <p14:creationId xmlns:p14="http://schemas.microsoft.com/office/powerpoint/2010/main" val="4037982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Data is Stored and Organized: Pages, Extents, Allocation Bitmap Pages</a:t>
            </a:r>
            <a:br>
              <a:rPr lang="en-US" dirty="0"/>
            </a:br>
            <a:endParaRPr lang="en-US" dirty="0"/>
          </a:p>
        </p:txBody>
      </p:sp>
    </p:spTree>
    <p:extLst>
      <p:ext uri="{BB962C8B-B14F-4D97-AF65-F5344CB8AC3E}">
        <p14:creationId xmlns:p14="http://schemas.microsoft.com/office/powerpoint/2010/main" val="255846596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worth 1000 MB?</a:t>
            </a:r>
            <a:br>
              <a:rPr lang="en-US" dirty="0"/>
            </a:br>
            <a:r>
              <a:rPr lang="en-US" dirty="0"/>
              <a:t>Pages per second on peak transfer</a:t>
            </a:r>
          </a:p>
        </p:txBody>
      </p:sp>
      <p:sp>
        <p:nvSpPr>
          <p:cNvPr id="12" name="TextBox 11"/>
          <p:cNvSpPr txBox="1"/>
          <p:nvPr/>
        </p:nvSpPr>
        <p:spPr>
          <a:xfrm>
            <a:off x="9271894" y="1876851"/>
            <a:ext cx="649537" cy="369332"/>
          </a:xfrm>
          <a:prstGeom prst="rect">
            <a:avLst/>
          </a:prstGeom>
          <a:noFill/>
        </p:spPr>
        <p:txBody>
          <a:bodyPr wrap="none" rtlCol="0">
            <a:spAutoFit/>
          </a:bodyPr>
          <a:lstStyle/>
          <a:p>
            <a:r>
              <a:rPr lang="en-US" dirty="0"/>
              <a:t>HDD</a:t>
            </a:r>
          </a:p>
        </p:txBody>
      </p:sp>
      <p:sp>
        <p:nvSpPr>
          <p:cNvPr id="14" name="TextBox 13"/>
          <p:cNvSpPr txBox="1"/>
          <p:nvPr/>
        </p:nvSpPr>
        <p:spPr>
          <a:xfrm>
            <a:off x="10514797" y="1872734"/>
            <a:ext cx="1446230" cy="369332"/>
          </a:xfrm>
          <a:prstGeom prst="rect">
            <a:avLst/>
          </a:prstGeom>
          <a:noFill/>
        </p:spPr>
        <p:txBody>
          <a:bodyPr wrap="none" rtlCol="0">
            <a:spAutoFit/>
          </a:bodyPr>
          <a:lstStyle/>
          <a:p>
            <a:r>
              <a:rPr lang="en-US" dirty="0"/>
              <a:t>10,000 Pages</a:t>
            </a:r>
          </a:p>
        </p:txBody>
      </p:sp>
      <p:sp>
        <p:nvSpPr>
          <p:cNvPr id="15" name="Folded Corner 14"/>
          <p:cNvSpPr/>
          <p:nvPr/>
        </p:nvSpPr>
        <p:spPr>
          <a:xfrm rot="10800000">
            <a:off x="8444509" y="22427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368135" y="1876850"/>
            <a:ext cx="593432" cy="369332"/>
          </a:xfrm>
          <a:prstGeom prst="rect">
            <a:avLst/>
          </a:prstGeom>
          <a:noFill/>
        </p:spPr>
        <p:txBody>
          <a:bodyPr wrap="none" rtlCol="0">
            <a:spAutoFit/>
          </a:bodyPr>
          <a:lstStyle/>
          <a:p>
            <a:r>
              <a:rPr lang="en-US" dirty="0"/>
              <a:t>SSD</a:t>
            </a:r>
          </a:p>
        </p:txBody>
      </p:sp>
      <p:sp>
        <p:nvSpPr>
          <p:cNvPr id="27" name="TextBox 26"/>
          <p:cNvSpPr txBox="1"/>
          <p:nvPr/>
        </p:nvSpPr>
        <p:spPr>
          <a:xfrm>
            <a:off x="1553465" y="1840777"/>
            <a:ext cx="1327608" cy="369332"/>
          </a:xfrm>
          <a:prstGeom prst="rect">
            <a:avLst/>
          </a:prstGeom>
          <a:noFill/>
        </p:spPr>
        <p:txBody>
          <a:bodyPr wrap="none" rtlCol="0">
            <a:spAutoFit/>
          </a:bodyPr>
          <a:lstStyle/>
          <a:p>
            <a:r>
              <a:rPr lang="en-US" dirty="0"/>
              <a:t>DDR3 RAM</a:t>
            </a:r>
          </a:p>
        </p:txBody>
      </p:sp>
      <p:sp>
        <p:nvSpPr>
          <p:cNvPr id="36" name="TextBox 35"/>
          <p:cNvSpPr txBox="1"/>
          <p:nvPr/>
        </p:nvSpPr>
        <p:spPr>
          <a:xfrm>
            <a:off x="6459217" y="1793408"/>
            <a:ext cx="1167307" cy="369332"/>
          </a:xfrm>
          <a:prstGeom prst="rect">
            <a:avLst/>
          </a:prstGeom>
          <a:noFill/>
        </p:spPr>
        <p:txBody>
          <a:bodyPr wrap="none" rtlCol="0">
            <a:spAutoFit/>
          </a:bodyPr>
          <a:lstStyle/>
          <a:p>
            <a:r>
              <a:rPr lang="en-US" dirty="0"/>
              <a:t>SSD PCI-E</a:t>
            </a:r>
          </a:p>
        </p:txBody>
      </p:sp>
      <p:sp>
        <p:nvSpPr>
          <p:cNvPr id="39" name="TextBox 38"/>
          <p:cNvSpPr txBox="1"/>
          <p:nvPr/>
        </p:nvSpPr>
        <p:spPr>
          <a:xfrm>
            <a:off x="10530163" y="3084721"/>
            <a:ext cx="1448153" cy="369332"/>
          </a:xfrm>
          <a:prstGeom prst="rect">
            <a:avLst/>
          </a:prstGeom>
          <a:noFill/>
        </p:spPr>
        <p:txBody>
          <a:bodyPr wrap="none" rtlCol="0">
            <a:spAutoFit/>
          </a:bodyPr>
          <a:lstStyle/>
          <a:p>
            <a:r>
              <a:rPr lang="en-US" dirty="0"/>
              <a:t>50,000 Pages</a:t>
            </a:r>
          </a:p>
        </p:txBody>
      </p:sp>
      <p:sp>
        <p:nvSpPr>
          <p:cNvPr id="50" name="Folded Corner 49"/>
          <p:cNvSpPr/>
          <p:nvPr/>
        </p:nvSpPr>
        <p:spPr>
          <a:xfrm rot="10800000">
            <a:off x="8660327" y="22427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olded Corner 50"/>
          <p:cNvSpPr/>
          <p:nvPr/>
        </p:nvSpPr>
        <p:spPr>
          <a:xfrm rot="10800000">
            <a:off x="11076890"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10890700" y="347258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3" name="Folded Corner 52"/>
          <p:cNvSpPr/>
          <p:nvPr/>
        </p:nvSpPr>
        <p:spPr>
          <a:xfrm rot="10800000">
            <a:off x="8444509" y="251664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olded Corner 53"/>
          <p:cNvSpPr/>
          <p:nvPr/>
        </p:nvSpPr>
        <p:spPr>
          <a:xfrm rot="10800000">
            <a:off x="9387194"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Folded Corner 54"/>
          <p:cNvSpPr/>
          <p:nvPr/>
        </p:nvSpPr>
        <p:spPr>
          <a:xfrm rot="10800000">
            <a:off x="9603012"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Folded Corner 55"/>
          <p:cNvSpPr/>
          <p:nvPr/>
        </p:nvSpPr>
        <p:spPr>
          <a:xfrm rot="10800000">
            <a:off x="9387193" y="2523866"/>
            <a:ext cx="161021" cy="143134"/>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olded Corner 56"/>
          <p:cNvSpPr/>
          <p:nvPr/>
        </p:nvSpPr>
        <p:spPr>
          <a:xfrm rot="10800000">
            <a:off x="8665701" y="251423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Folded Corner 57"/>
          <p:cNvSpPr/>
          <p:nvPr/>
        </p:nvSpPr>
        <p:spPr>
          <a:xfrm rot="10800000">
            <a:off x="8444509" y="27823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Folded Corner 58"/>
          <p:cNvSpPr/>
          <p:nvPr/>
        </p:nvSpPr>
        <p:spPr>
          <a:xfrm rot="10800000">
            <a:off x="10994666"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210484"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10994666" y="37887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11215858" y="37863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10994666" y="40543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Folded Corner 63"/>
          <p:cNvSpPr/>
          <p:nvPr/>
        </p:nvSpPr>
        <p:spPr>
          <a:xfrm rot="10800000">
            <a:off x="6188983" y="219176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5" name="Folded Corner 64"/>
          <p:cNvSpPr/>
          <p:nvPr/>
        </p:nvSpPr>
        <p:spPr>
          <a:xfrm rot="10800000">
            <a:off x="6292949" y="2233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Folded Corner 65"/>
          <p:cNvSpPr/>
          <p:nvPr/>
        </p:nvSpPr>
        <p:spPr>
          <a:xfrm rot="10800000">
            <a:off x="6508767" y="2233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olded Corner 66"/>
          <p:cNvSpPr/>
          <p:nvPr/>
        </p:nvSpPr>
        <p:spPr>
          <a:xfrm rot="10800000">
            <a:off x="6292949" y="25078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olded Corner 67"/>
          <p:cNvSpPr/>
          <p:nvPr/>
        </p:nvSpPr>
        <p:spPr>
          <a:xfrm rot="10800000">
            <a:off x="6514141" y="25054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Folded Corner 68"/>
          <p:cNvSpPr/>
          <p:nvPr/>
        </p:nvSpPr>
        <p:spPr>
          <a:xfrm rot="10800000">
            <a:off x="6292949" y="27735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olded Corner 69"/>
          <p:cNvSpPr/>
          <p:nvPr/>
        </p:nvSpPr>
        <p:spPr>
          <a:xfrm rot="10800000">
            <a:off x="6814503" y="218111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1" name="Folded Corner 70"/>
          <p:cNvSpPr/>
          <p:nvPr/>
        </p:nvSpPr>
        <p:spPr>
          <a:xfrm rot="10800000">
            <a:off x="6918469" y="2223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olded Corner 71"/>
          <p:cNvSpPr/>
          <p:nvPr/>
        </p:nvSpPr>
        <p:spPr>
          <a:xfrm rot="10800000">
            <a:off x="7134287" y="2223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olded Corner 72"/>
          <p:cNvSpPr/>
          <p:nvPr/>
        </p:nvSpPr>
        <p:spPr>
          <a:xfrm rot="10800000">
            <a:off x="6918469" y="249723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olded Corner 73"/>
          <p:cNvSpPr/>
          <p:nvPr/>
        </p:nvSpPr>
        <p:spPr>
          <a:xfrm rot="10800000">
            <a:off x="7139661" y="249483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olded Corner 74"/>
          <p:cNvSpPr/>
          <p:nvPr/>
        </p:nvSpPr>
        <p:spPr>
          <a:xfrm rot="10800000">
            <a:off x="6918469" y="276290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Folded Corner 75"/>
          <p:cNvSpPr/>
          <p:nvPr/>
        </p:nvSpPr>
        <p:spPr>
          <a:xfrm rot="10800000">
            <a:off x="7439421" y="218146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7" name="Folded Corner 76"/>
          <p:cNvSpPr/>
          <p:nvPr/>
        </p:nvSpPr>
        <p:spPr>
          <a:xfrm rot="10800000">
            <a:off x="7543387" y="2223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olded Corner 77"/>
          <p:cNvSpPr/>
          <p:nvPr/>
        </p:nvSpPr>
        <p:spPr>
          <a:xfrm rot="10800000">
            <a:off x="7759205" y="2223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Folded Corner 78"/>
          <p:cNvSpPr/>
          <p:nvPr/>
        </p:nvSpPr>
        <p:spPr>
          <a:xfrm rot="10800000">
            <a:off x="7543387" y="249759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olded Corner 79"/>
          <p:cNvSpPr/>
          <p:nvPr/>
        </p:nvSpPr>
        <p:spPr>
          <a:xfrm rot="10800000">
            <a:off x="7764579" y="24951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olded Corner 80"/>
          <p:cNvSpPr/>
          <p:nvPr/>
        </p:nvSpPr>
        <p:spPr>
          <a:xfrm rot="10800000">
            <a:off x="7543387" y="276326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Folded Corner 81"/>
          <p:cNvSpPr/>
          <p:nvPr/>
        </p:nvSpPr>
        <p:spPr>
          <a:xfrm rot="10800000">
            <a:off x="6183537" y="310326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3" name="Folded Corner 82"/>
          <p:cNvSpPr/>
          <p:nvPr/>
        </p:nvSpPr>
        <p:spPr>
          <a:xfrm rot="10800000">
            <a:off x="6287503" y="31454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olded Corner 83"/>
          <p:cNvSpPr/>
          <p:nvPr/>
        </p:nvSpPr>
        <p:spPr>
          <a:xfrm rot="10800000">
            <a:off x="6503321" y="31454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olded Corner 84"/>
          <p:cNvSpPr/>
          <p:nvPr/>
        </p:nvSpPr>
        <p:spPr>
          <a:xfrm rot="10800000">
            <a:off x="6287503" y="34193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Folded Corner 85"/>
          <p:cNvSpPr/>
          <p:nvPr/>
        </p:nvSpPr>
        <p:spPr>
          <a:xfrm rot="10800000">
            <a:off x="6508695" y="34169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olded Corner 86"/>
          <p:cNvSpPr/>
          <p:nvPr/>
        </p:nvSpPr>
        <p:spPr>
          <a:xfrm rot="10800000">
            <a:off x="6287503" y="36850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Folded Corner 87"/>
          <p:cNvSpPr/>
          <p:nvPr/>
        </p:nvSpPr>
        <p:spPr>
          <a:xfrm rot="10800000">
            <a:off x="6809057" y="3092610"/>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9" name="Folded Corner 88"/>
          <p:cNvSpPr/>
          <p:nvPr/>
        </p:nvSpPr>
        <p:spPr>
          <a:xfrm rot="10800000">
            <a:off x="6913023" y="31348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Folded Corner 89"/>
          <p:cNvSpPr/>
          <p:nvPr/>
        </p:nvSpPr>
        <p:spPr>
          <a:xfrm rot="10800000">
            <a:off x="7128841" y="313482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olded Corner 90"/>
          <p:cNvSpPr/>
          <p:nvPr/>
        </p:nvSpPr>
        <p:spPr>
          <a:xfrm rot="10800000">
            <a:off x="6913023" y="340873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olded Corner 91"/>
          <p:cNvSpPr/>
          <p:nvPr/>
        </p:nvSpPr>
        <p:spPr>
          <a:xfrm rot="10800000">
            <a:off x="7134215" y="34063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Folded Corner 92"/>
          <p:cNvSpPr/>
          <p:nvPr/>
        </p:nvSpPr>
        <p:spPr>
          <a:xfrm rot="10800000">
            <a:off x="6913023" y="367440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Folded Corner 93"/>
          <p:cNvSpPr/>
          <p:nvPr/>
        </p:nvSpPr>
        <p:spPr>
          <a:xfrm rot="10800000">
            <a:off x="7433975" y="3092962"/>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95" name="Folded Corner 94"/>
          <p:cNvSpPr/>
          <p:nvPr/>
        </p:nvSpPr>
        <p:spPr>
          <a:xfrm rot="10800000">
            <a:off x="7537941" y="31351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Folded Corner 95"/>
          <p:cNvSpPr/>
          <p:nvPr/>
        </p:nvSpPr>
        <p:spPr>
          <a:xfrm rot="10800000">
            <a:off x="7753759" y="313517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Folded Corner 96"/>
          <p:cNvSpPr/>
          <p:nvPr/>
        </p:nvSpPr>
        <p:spPr>
          <a:xfrm rot="10800000">
            <a:off x="7537941" y="340908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olded Corner 97"/>
          <p:cNvSpPr/>
          <p:nvPr/>
        </p:nvSpPr>
        <p:spPr>
          <a:xfrm rot="10800000">
            <a:off x="7759133" y="340668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Folded Corner 98"/>
          <p:cNvSpPr/>
          <p:nvPr/>
        </p:nvSpPr>
        <p:spPr>
          <a:xfrm rot="10800000">
            <a:off x="7537941" y="36747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Folded Corner 99"/>
          <p:cNvSpPr/>
          <p:nvPr/>
        </p:nvSpPr>
        <p:spPr>
          <a:xfrm rot="10800000">
            <a:off x="6170613" y="4002533"/>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01" name="Folded Corner 100"/>
          <p:cNvSpPr/>
          <p:nvPr/>
        </p:nvSpPr>
        <p:spPr>
          <a:xfrm rot="10800000">
            <a:off x="6274579" y="40447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Folded Corner 101"/>
          <p:cNvSpPr/>
          <p:nvPr/>
        </p:nvSpPr>
        <p:spPr>
          <a:xfrm rot="10800000">
            <a:off x="6490397" y="404475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olded Corner 102"/>
          <p:cNvSpPr/>
          <p:nvPr/>
        </p:nvSpPr>
        <p:spPr>
          <a:xfrm rot="10800000">
            <a:off x="6274579" y="431865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olded Corner 103"/>
          <p:cNvSpPr/>
          <p:nvPr/>
        </p:nvSpPr>
        <p:spPr>
          <a:xfrm rot="10800000">
            <a:off x="6495771" y="431625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lded Corner 104"/>
          <p:cNvSpPr/>
          <p:nvPr/>
        </p:nvSpPr>
        <p:spPr>
          <a:xfrm rot="10800000">
            <a:off x="6274579" y="4584328"/>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Folded Corner 105"/>
          <p:cNvSpPr/>
          <p:nvPr/>
        </p:nvSpPr>
        <p:spPr>
          <a:xfrm rot="10800000">
            <a:off x="8448154" y="30596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Folded Corner 106"/>
          <p:cNvSpPr/>
          <p:nvPr/>
        </p:nvSpPr>
        <p:spPr>
          <a:xfrm rot="10800000">
            <a:off x="8660327" y="277342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Folded Corner 107"/>
          <p:cNvSpPr/>
          <p:nvPr/>
        </p:nvSpPr>
        <p:spPr>
          <a:xfrm rot="10800000">
            <a:off x="8660327" y="3045282"/>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Folded Corner 108"/>
          <p:cNvSpPr/>
          <p:nvPr/>
        </p:nvSpPr>
        <p:spPr>
          <a:xfrm rot="10800000">
            <a:off x="7074044" y="4005966"/>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Folded Corner 109"/>
          <p:cNvSpPr/>
          <p:nvPr/>
        </p:nvSpPr>
        <p:spPr>
          <a:xfrm rot="10800000">
            <a:off x="6839240" y="400613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olded Corner 110"/>
          <p:cNvSpPr/>
          <p:nvPr/>
        </p:nvSpPr>
        <p:spPr>
          <a:xfrm rot="10800000">
            <a:off x="7068389" y="4279562"/>
            <a:ext cx="161021" cy="16884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olded Corner 111"/>
          <p:cNvSpPr/>
          <p:nvPr/>
        </p:nvSpPr>
        <p:spPr>
          <a:xfrm rot="10800000">
            <a:off x="6840623" y="42795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0477970" y="4403110"/>
            <a:ext cx="1560042" cy="369332"/>
          </a:xfrm>
          <a:prstGeom prst="rect">
            <a:avLst/>
          </a:prstGeom>
          <a:noFill/>
        </p:spPr>
        <p:txBody>
          <a:bodyPr wrap="none" rtlCol="0">
            <a:spAutoFit/>
          </a:bodyPr>
          <a:lstStyle/>
          <a:p>
            <a:r>
              <a:rPr lang="en-US" dirty="0"/>
              <a:t>250,000 Pages</a:t>
            </a:r>
          </a:p>
        </p:txBody>
      </p:sp>
      <p:sp>
        <p:nvSpPr>
          <p:cNvPr id="114" name="Folded Corner 113"/>
          <p:cNvSpPr/>
          <p:nvPr/>
        </p:nvSpPr>
        <p:spPr>
          <a:xfrm rot="10800000">
            <a:off x="10701020" y="481567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5" name="Folded Corner 114"/>
          <p:cNvSpPr/>
          <p:nvPr/>
        </p:nvSpPr>
        <p:spPr>
          <a:xfrm rot="10800000">
            <a:off x="10868791" y="492518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8" name="Folded Corner 117"/>
          <p:cNvSpPr/>
          <p:nvPr/>
        </p:nvSpPr>
        <p:spPr>
          <a:xfrm rot="10800000">
            <a:off x="10865038" y="536022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3" name="Folded Corner 132"/>
          <p:cNvSpPr/>
          <p:nvPr/>
        </p:nvSpPr>
        <p:spPr>
          <a:xfrm rot="10800000">
            <a:off x="10875715" y="581326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4" name="Folded Corner 133"/>
          <p:cNvSpPr/>
          <p:nvPr/>
        </p:nvSpPr>
        <p:spPr>
          <a:xfrm rot="10800000">
            <a:off x="11235097" y="492024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5" name="Folded Corner 134"/>
          <p:cNvSpPr/>
          <p:nvPr/>
        </p:nvSpPr>
        <p:spPr>
          <a:xfrm rot="10800000">
            <a:off x="11231344" y="535528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6" name="Folded Corner 135"/>
          <p:cNvSpPr/>
          <p:nvPr/>
        </p:nvSpPr>
        <p:spPr>
          <a:xfrm rot="10800000">
            <a:off x="11242021" y="580832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654089" y="222298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8" name="Folded Corner 137"/>
          <p:cNvSpPr/>
          <p:nvPr/>
        </p:nvSpPr>
        <p:spPr>
          <a:xfrm rot="10800000">
            <a:off x="821860" y="233249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9" name="Folded Corner 138"/>
          <p:cNvSpPr/>
          <p:nvPr/>
        </p:nvSpPr>
        <p:spPr>
          <a:xfrm rot="10800000">
            <a:off x="818107" y="276753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0" name="Folded Corner 139"/>
          <p:cNvSpPr/>
          <p:nvPr/>
        </p:nvSpPr>
        <p:spPr>
          <a:xfrm rot="10800000">
            <a:off x="828784" y="322057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1" name="Folded Corner 140"/>
          <p:cNvSpPr/>
          <p:nvPr/>
        </p:nvSpPr>
        <p:spPr>
          <a:xfrm rot="10800000">
            <a:off x="1188166" y="23275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2" name="Folded Corner 141"/>
          <p:cNvSpPr/>
          <p:nvPr/>
        </p:nvSpPr>
        <p:spPr>
          <a:xfrm rot="10800000">
            <a:off x="1184413" y="27625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1195090" y="32156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4" name="Folded Corner 143"/>
          <p:cNvSpPr/>
          <p:nvPr/>
        </p:nvSpPr>
        <p:spPr>
          <a:xfrm rot="10800000">
            <a:off x="1681487" y="2216621"/>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Folded Corner 144"/>
          <p:cNvSpPr/>
          <p:nvPr/>
        </p:nvSpPr>
        <p:spPr>
          <a:xfrm rot="10800000">
            <a:off x="1849258" y="23261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6" name="Folded Corner 145"/>
          <p:cNvSpPr/>
          <p:nvPr/>
        </p:nvSpPr>
        <p:spPr>
          <a:xfrm rot="10800000">
            <a:off x="1845505" y="276117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7" name="Folded Corner 146"/>
          <p:cNvSpPr/>
          <p:nvPr/>
        </p:nvSpPr>
        <p:spPr>
          <a:xfrm rot="10800000">
            <a:off x="1856182" y="32142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8" name="Folded Corner 147"/>
          <p:cNvSpPr/>
          <p:nvPr/>
        </p:nvSpPr>
        <p:spPr>
          <a:xfrm rot="10800000">
            <a:off x="2215564" y="232118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2211811" y="275623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0" name="Folded Corner 149"/>
          <p:cNvSpPr/>
          <p:nvPr/>
        </p:nvSpPr>
        <p:spPr>
          <a:xfrm rot="10800000">
            <a:off x="2222488" y="320927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1" name="Folded Corner 150"/>
          <p:cNvSpPr/>
          <p:nvPr/>
        </p:nvSpPr>
        <p:spPr>
          <a:xfrm rot="10800000">
            <a:off x="2695553" y="222744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Folded Corner 151"/>
          <p:cNvSpPr/>
          <p:nvPr/>
        </p:nvSpPr>
        <p:spPr>
          <a:xfrm rot="10800000">
            <a:off x="2863324" y="23369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3" name="Folded Corner 152"/>
          <p:cNvSpPr/>
          <p:nvPr/>
        </p:nvSpPr>
        <p:spPr>
          <a:xfrm rot="10800000">
            <a:off x="2859571" y="27719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4" name="Folded Corner 153"/>
          <p:cNvSpPr/>
          <p:nvPr/>
        </p:nvSpPr>
        <p:spPr>
          <a:xfrm rot="10800000">
            <a:off x="2870248" y="32250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3229630" y="23320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6" name="Folded Corner 155"/>
          <p:cNvSpPr/>
          <p:nvPr/>
        </p:nvSpPr>
        <p:spPr>
          <a:xfrm rot="10800000">
            <a:off x="3225877" y="27670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7" name="Folded Corner 156"/>
          <p:cNvSpPr/>
          <p:nvPr/>
        </p:nvSpPr>
        <p:spPr>
          <a:xfrm rot="10800000">
            <a:off x="3236554" y="32200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8" name="Folded Corner 157"/>
          <p:cNvSpPr/>
          <p:nvPr/>
        </p:nvSpPr>
        <p:spPr>
          <a:xfrm rot="10800000">
            <a:off x="649043" y="3823988"/>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9" name="Folded Corner 158"/>
          <p:cNvSpPr/>
          <p:nvPr/>
        </p:nvSpPr>
        <p:spPr>
          <a:xfrm rot="10800000">
            <a:off x="816814" y="393349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0" name="Folded Corner 159"/>
          <p:cNvSpPr/>
          <p:nvPr/>
        </p:nvSpPr>
        <p:spPr>
          <a:xfrm rot="10800000">
            <a:off x="813061" y="436853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823738" y="482157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2" name="Folded Corner 161"/>
          <p:cNvSpPr/>
          <p:nvPr/>
        </p:nvSpPr>
        <p:spPr>
          <a:xfrm rot="10800000">
            <a:off x="1183120" y="39285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3" name="Folded Corner 162"/>
          <p:cNvSpPr/>
          <p:nvPr/>
        </p:nvSpPr>
        <p:spPr>
          <a:xfrm rot="10800000">
            <a:off x="1179367" y="43635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4" name="Folded Corner 163"/>
          <p:cNvSpPr/>
          <p:nvPr/>
        </p:nvSpPr>
        <p:spPr>
          <a:xfrm rot="10800000">
            <a:off x="1190044" y="48166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5" name="Folded Corner 164"/>
          <p:cNvSpPr/>
          <p:nvPr/>
        </p:nvSpPr>
        <p:spPr>
          <a:xfrm rot="10800000">
            <a:off x="1676441" y="3817623"/>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6" name="Folded Corner 165"/>
          <p:cNvSpPr/>
          <p:nvPr/>
        </p:nvSpPr>
        <p:spPr>
          <a:xfrm rot="10800000">
            <a:off x="1844212" y="392713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1840459" y="436217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8" name="Folded Corner 167"/>
          <p:cNvSpPr/>
          <p:nvPr/>
        </p:nvSpPr>
        <p:spPr>
          <a:xfrm rot="10800000">
            <a:off x="1851136" y="48152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Folded Corner 168"/>
          <p:cNvSpPr/>
          <p:nvPr/>
        </p:nvSpPr>
        <p:spPr>
          <a:xfrm rot="10800000">
            <a:off x="2210518" y="392218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0" name="Folded Corner 169"/>
          <p:cNvSpPr/>
          <p:nvPr/>
        </p:nvSpPr>
        <p:spPr>
          <a:xfrm rot="10800000">
            <a:off x="2206765" y="435723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1" name="Folded Corner 170"/>
          <p:cNvSpPr/>
          <p:nvPr/>
        </p:nvSpPr>
        <p:spPr>
          <a:xfrm rot="10800000">
            <a:off x="2217442" y="48102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2" name="Folded Corner 171"/>
          <p:cNvSpPr/>
          <p:nvPr/>
        </p:nvSpPr>
        <p:spPr>
          <a:xfrm rot="10800000">
            <a:off x="2690507" y="3828447"/>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3" name="Folded Corner 172"/>
          <p:cNvSpPr/>
          <p:nvPr/>
        </p:nvSpPr>
        <p:spPr>
          <a:xfrm rot="10800000">
            <a:off x="2858278" y="39379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4" name="Folded Corner 173"/>
          <p:cNvSpPr/>
          <p:nvPr/>
        </p:nvSpPr>
        <p:spPr>
          <a:xfrm rot="10800000">
            <a:off x="2854525" y="43729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5" name="Folded Corner 174"/>
          <p:cNvSpPr/>
          <p:nvPr/>
        </p:nvSpPr>
        <p:spPr>
          <a:xfrm rot="10800000">
            <a:off x="2865202" y="48260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6" name="Folded Corner 175"/>
          <p:cNvSpPr/>
          <p:nvPr/>
        </p:nvSpPr>
        <p:spPr>
          <a:xfrm rot="10800000">
            <a:off x="3224584" y="39330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7" name="Folded Corner 176"/>
          <p:cNvSpPr/>
          <p:nvPr/>
        </p:nvSpPr>
        <p:spPr>
          <a:xfrm rot="10800000">
            <a:off x="3220831" y="436805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Folded Corner 177"/>
          <p:cNvSpPr/>
          <p:nvPr/>
        </p:nvSpPr>
        <p:spPr>
          <a:xfrm rot="10800000">
            <a:off x="3231508" y="48210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654102" y="5424679"/>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Folded Corner 179"/>
          <p:cNvSpPr/>
          <p:nvPr/>
        </p:nvSpPr>
        <p:spPr>
          <a:xfrm rot="10800000">
            <a:off x="804924" y="552336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1" name="Folded Corner 180"/>
          <p:cNvSpPr/>
          <p:nvPr/>
        </p:nvSpPr>
        <p:spPr>
          <a:xfrm rot="10800000">
            <a:off x="801171" y="595840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2" name="Folded Corner 181"/>
          <p:cNvSpPr/>
          <p:nvPr/>
        </p:nvSpPr>
        <p:spPr>
          <a:xfrm rot="10800000">
            <a:off x="811848" y="64114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3" name="Folded Corner 182"/>
          <p:cNvSpPr/>
          <p:nvPr/>
        </p:nvSpPr>
        <p:spPr>
          <a:xfrm rot="10800000">
            <a:off x="1171230" y="551842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4" name="Folded Corner 183"/>
          <p:cNvSpPr/>
          <p:nvPr/>
        </p:nvSpPr>
        <p:spPr>
          <a:xfrm rot="10800000">
            <a:off x="1167477" y="595346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1178154" y="640650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6" name="Folded Corner 185"/>
          <p:cNvSpPr/>
          <p:nvPr/>
        </p:nvSpPr>
        <p:spPr>
          <a:xfrm rot="10800000">
            <a:off x="1664551" y="5407490"/>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7" name="Folded Corner 186"/>
          <p:cNvSpPr/>
          <p:nvPr/>
        </p:nvSpPr>
        <p:spPr>
          <a:xfrm rot="10800000">
            <a:off x="1832322" y="55169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8" name="Folded Corner 187"/>
          <p:cNvSpPr/>
          <p:nvPr/>
        </p:nvSpPr>
        <p:spPr>
          <a:xfrm rot="10800000">
            <a:off x="1828569" y="595204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9" name="Folded Corner 188"/>
          <p:cNvSpPr/>
          <p:nvPr/>
        </p:nvSpPr>
        <p:spPr>
          <a:xfrm rot="10800000">
            <a:off x="1839246" y="640508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0" name="Folded Corner 189"/>
          <p:cNvSpPr/>
          <p:nvPr/>
        </p:nvSpPr>
        <p:spPr>
          <a:xfrm rot="10800000">
            <a:off x="2198628" y="55120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2194875" y="594710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2" name="Folded Corner 191"/>
          <p:cNvSpPr/>
          <p:nvPr/>
        </p:nvSpPr>
        <p:spPr>
          <a:xfrm rot="10800000">
            <a:off x="2205552" y="64001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 name="TextBox 2"/>
          <p:cNvSpPr txBox="1"/>
          <p:nvPr/>
        </p:nvSpPr>
        <p:spPr>
          <a:xfrm>
            <a:off x="9039124" y="2867626"/>
            <a:ext cx="106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~26k</a:t>
            </a:r>
          </a:p>
        </p:txBody>
      </p:sp>
      <p:sp>
        <p:nvSpPr>
          <p:cNvPr id="193" name="TextBox 192"/>
          <p:cNvSpPr txBox="1"/>
          <p:nvPr/>
        </p:nvSpPr>
        <p:spPr>
          <a:xfrm>
            <a:off x="8162971" y="3668844"/>
            <a:ext cx="10650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~77k</a:t>
            </a:r>
          </a:p>
        </p:txBody>
      </p:sp>
      <p:sp>
        <p:nvSpPr>
          <p:cNvPr id="194" name="TextBox 193"/>
          <p:cNvSpPr txBox="1"/>
          <p:nvPr/>
        </p:nvSpPr>
        <p:spPr>
          <a:xfrm>
            <a:off x="6466266" y="5132589"/>
            <a:ext cx="12317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~385k</a:t>
            </a:r>
          </a:p>
        </p:txBody>
      </p:sp>
      <p:sp>
        <p:nvSpPr>
          <p:cNvPr id="195" name="TextBox 194"/>
          <p:cNvSpPr txBox="1"/>
          <p:nvPr/>
        </p:nvSpPr>
        <p:spPr>
          <a:xfrm>
            <a:off x="2921478" y="1683918"/>
            <a:ext cx="221025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~3.07 Million</a:t>
            </a:r>
          </a:p>
        </p:txBody>
      </p:sp>
      <p:sp>
        <p:nvSpPr>
          <p:cNvPr id="196" name="Folded Corner 195"/>
          <p:cNvSpPr/>
          <p:nvPr/>
        </p:nvSpPr>
        <p:spPr>
          <a:xfrm rot="10800000">
            <a:off x="2701660" y="5424679"/>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7" name="Folded Corner 196"/>
          <p:cNvSpPr/>
          <p:nvPr/>
        </p:nvSpPr>
        <p:spPr>
          <a:xfrm rot="10800000">
            <a:off x="2869431" y="553418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8" name="Folded Corner 197"/>
          <p:cNvSpPr/>
          <p:nvPr/>
        </p:nvSpPr>
        <p:spPr>
          <a:xfrm rot="10800000">
            <a:off x="2865678" y="596923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9" name="Folded Corner 198"/>
          <p:cNvSpPr/>
          <p:nvPr/>
        </p:nvSpPr>
        <p:spPr>
          <a:xfrm rot="10800000">
            <a:off x="2876355" y="642226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6" name="Folded Corner 225"/>
          <p:cNvSpPr/>
          <p:nvPr/>
        </p:nvSpPr>
        <p:spPr>
          <a:xfrm rot="10800000">
            <a:off x="3235737" y="55292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7" name="Folded Corner 226"/>
          <p:cNvSpPr/>
          <p:nvPr/>
        </p:nvSpPr>
        <p:spPr>
          <a:xfrm rot="10800000">
            <a:off x="3231984" y="596428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8" name="Folded Corner 227"/>
          <p:cNvSpPr/>
          <p:nvPr/>
        </p:nvSpPr>
        <p:spPr>
          <a:xfrm rot="10800000">
            <a:off x="3242661" y="64173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9" name="Folded Corner 228"/>
          <p:cNvSpPr/>
          <p:nvPr/>
        </p:nvSpPr>
        <p:spPr>
          <a:xfrm rot="10800000">
            <a:off x="3697713" y="222298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0" name="Folded Corner 229"/>
          <p:cNvSpPr/>
          <p:nvPr/>
        </p:nvSpPr>
        <p:spPr>
          <a:xfrm rot="10800000">
            <a:off x="3865484" y="233249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1" name="Folded Corner 230"/>
          <p:cNvSpPr/>
          <p:nvPr/>
        </p:nvSpPr>
        <p:spPr>
          <a:xfrm rot="10800000">
            <a:off x="3861731" y="276753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2" name="Folded Corner 231"/>
          <p:cNvSpPr/>
          <p:nvPr/>
        </p:nvSpPr>
        <p:spPr>
          <a:xfrm rot="10800000">
            <a:off x="3872408" y="322057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3" name="Folded Corner 232"/>
          <p:cNvSpPr/>
          <p:nvPr/>
        </p:nvSpPr>
        <p:spPr>
          <a:xfrm rot="10800000">
            <a:off x="4231790" y="23275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4" name="Folded Corner 233"/>
          <p:cNvSpPr/>
          <p:nvPr/>
        </p:nvSpPr>
        <p:spPr>
          <a:xfrm rot="10800000">
            <a:off x="4228037" y="27625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5" name="Folded Corner 234"/>
          <p:cNvSpPr/>
          <p:nvPr/>
        </p:nvSpPr>
        <p:spPr>
          <a:xfrm rot="10800000">
            <a:off x="4238714" y="32156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6" name="Folded Corner 235"/>
          <p:cNvSpPr/>
          <p:nvPr/>
        </p:nvSpPr>
        <p:spPr>
          <a:xfrm rot="10800000">
            <a:off x="3697713" y="3817623"/>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7" name="Folded Corner 236"/>
          <p:cNvSpPr/>
          <p:nvPr/>
        </p:nvSpPr>
        <p:spPr>
          <a:xfrm rot="10800000">
            <a:off x="3865484" y="392713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8" name="Folded Corner 237"/>
          <p:cNvSpPr/>
          <p:nvPr/>
        </p:nvSpPr>
        <p:spPr>
          <a:xfrm rot="10800000">
            <a:off x="3861731" y="436217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9" name="Folded Corner 238"/>
          <p:cNvSpPr/>
          <p:nvPr/>
        </p:nvSpPr>
        <p:spPr>
          <a:xfrm rot="10800000">
            <a:off x="3872408" y="48152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0" name="Folded Corner 239"/>
          <p:cNvSpPr/>
          <p:nvPr/>
        </p:nvSpPr>
        <p:spPr>
          <a:xfrm rot="10800000">
            <a:off x="4231790" y="392218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1" name="Folded Corner 240"/>
          <p:cNvSpPr/>
          <p:nvPr/>
        </p:nvSpPr>
        <p:spPr>
          <a:xfrm rot="10800000">
            <a:off x="4228037" y="435723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2" name="Folded Corner 241"/>
          <p:cNvSpPr/>
          <p:nvPr/>
        </p:nvSpPr>
        <p:spPr>
          <a:xfrm rot="10800000">
            <a:off x="4238714" y="48102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3" name="Folded Corner 242"/>
          <p:cNvSpPr/>
          <p:nvPr/>
        </p:nvSpPr>
        <p:spPr>
          <a:xfrm rot="10800000">
            <a:off x="3697712" y="5424679"/>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4" name="Folded Corner 243"/>
          <p:cNvSpPr/>
          <p:nvPr/>
        </p:nvSpPr>
        <p:spPr>
          <a:xfrm rot="10800000">
            <a:off x="3865483" y="553418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5" name="Folded Corner 244"/>
          <p:cNvSpPr/>
          <p:nvPr/>
        </p:nvSpPr>
        <p:spPr>
          <a:xfrm rot="10800000">
            <a:off x="3861730" y="596923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6" name="Folded Corner 245"/>
          <p:cNvSpPr/>
          <p:nvPr/>
        </p:nvSpPr>
        <p:spPr>
          <a:xfrm rot="10800000">
            <a:off x="3872407" y="642226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7" name="Folded Corner 246"/>
          <p:cNvSpPr/>
          <p:nvPr/>
        </p:nvSpPr>
        <p:spPr>
          <a:xfrm rot="10800000">
            <a:off x="4231789" y="55292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8" name="Folded Corner 247"/>
          <p:cNvSpPr/>
          <p:nvPr/>
        </p:nvSpPr>
        <p:spPr>
          <a:xfrm rot="10800000">
            <a:off x="4228036" y="596428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9" name="Folded Corner 248"/>
          <p:cNvSpPr/>
          <p:nvPr/>
        </p:nvSpPr>
        <p:spPr>
          <a:xfrm rot="10800000">
            <a:off x="4238713" y="64173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0" name="Folded Corner 249"/>
          <p:cNvSpPr/>
          <p:nvPr/>
        </p:nvSpPr>
        <p:spPr>
          <a:xfrm rot="10800000">
            <a:off x="4736327" y="221056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1" name="Folded Corner 250"/>
          <p:cNvSpPr/>
          <p:nvPr/>
        </p:nvSpPr>
        <p:spPr>
          <a:xfrm rot="10800000">
            <a:off x="4840293" y="22527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Folded Corner 251"/>
          <p:cNvSpPr/>
          <p:nvPr/>
        </p:nvSpPr>
        <p:spPr>
          <a:xfrm rot="10800000">
            <a:off x="5056111" y="225278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3" name="Folded Corner 252"/>
          <p:cNvSpPr/>
          <p:nvPr/>
        </p:nvSpPr>
        <p:spPr>
          <a:xfrm rot="10800000">
            <a:off x="4840293" y="252669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Folded Corner 253"/>
          <p:cNvSpPr/>
          <p:nvPr/>
        </p:nvSpPr>
        <p:spPr>
          <a:xfrm rot="10800000">
            <a:off x="5061485" y="252428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5" name="Folded Corner 254"/>
          <p:cNvSpPr/>
          <p:nvPr/>
        </p:nvSpPr>
        <p:spPr>
          <a:xfrm rot="10800000">
            <a:off x="4840293" y="279236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Folded Corner 255"/>
          <p:cNvSpPr/>
          <p:nvPr/>
        </p:nvSpPr>
        <p:spPr>
          <a:xfrm rot="10800000">
            <a:off x="4818537" y="3124029"/>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Folded Corner 256"/>
          <p:cNvSpPr/>
          <p:nvPr/>
        </p:nvSpPr>
        <p:spPr>
          <a:xfrm rot="10800000">
            <a:off x="5061485" y="311279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22388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worth 1000 MB?</a:t>
            </a:r>
            <a:br>
              <a:rPr lang="en-US" dirty="0"/>
            </a:br>
            <a:r>
              <a:rPr lang="en-US" dirty="0"/>
              <a:t>Pages per second on peak transfer</a:t>
            </a:r>
          </a:p>
        </p:txBody>
      </p:sp>
      <p:sp>
        <p:nvSpPr>
          <p:cNvPr id="14" name="TextBox 13"/>
          <p:cNvSpPr txBox="1"/>
          <p:nvPr/>
        </p:nvSpPr>
        <p:spPr>
          <a:xfrm>
            <a:off x="10514797" y="1872734"/>
            <a:ext cx="1446230" cy="369332"/>
          </a:xfrm>
          <a:prstGeom prst="rect">
            <a:avLst/>
          </a:prstGeom>
          <a:noFill/>
        </p:spPr>
        <p:txBody>
          <a:bodyPr wrap="none" rtlCol="0">
            <a:spAutoFit/>
          </a:bodyPr>
          <a:lstStyle/>
          <a:p>
            <a:r>
              <a:rPr lang="en-US" dirty="0"/>
              <a:t>10,000 Pages</a:t>
            </a:r>
          </a:p>
        </p:txBody>
      </p:sp>
      <p:sp>
        <p:nvSpPr>
          <p:cNvPr id="27" name="TextBox 26"/>
          <p:cNvSpPr txBox="1"/>
          <p:nvPr/>
        </p:nvSpPr>
        <p:spPr>
          <a:xfrm>
            <a:off x="1553465" y="1840777"/>
            <a:ext cx="1327608" cy="369332"/>
          </a:xfrm>
          <a:prstGeom prst="rect">
            <a:avLst/>
          </a:prstGeom>
          <a:noFill/>
        </p:spPr>
        <p:txBody>
          <a:bodyPr wrap="none" rtlCol="0">
            <a:spAutoFit/>
          </a:bodyPr>
          <a:lstStyle/>
          <a:p>
            <a:r>
              <a:rPr lang="en-US" dirty="0"/>
              <a:t>DDR4 RAM</a:t>
            </a:r>
          </a:p>
        </p:txBody>
      </p:sp>
      <p:sp>
        <p:nvSpPr>
          <p:cNvPr id="39" name="TextBox 38"/>
          <p:cNvSpPr txBox="1"/>
          <p:nvPr/>
        </p:nvSpPr>
        <p:spPr>
          <a:xfrm>
            <a:off x="10530163" y="3084721"/>
            <a:ext cx="1448153" cy="369332"/>
          </a:xfrm>
          <a:prstGeom prst="rect">
            <a:avLst/>
          </a:prstGeom>
          <a:noFill/>
        </p:spPr>
        <p:txBody>
          <a:bodyPr wrap="none" rtlCol="0">
            <a:spAutoFit/>
          </a:bodyPr>
          <a:lstStyle/>
          <a:p>
            <a:r>
              <a:rPr lang="en-US" dirty="0"/>
              <a:t>50,000 Pages</a:t>
            </a:r>
          </a:p>
        </p:txBody>
      </p:sp>
      <p:sp>
        <p:nvSpPr>
          <p:cNvPr id="51" name="Folded Corner 50"/>
          <p:cNvSpPr/>
          <p:nvPr/>
        </p:nvSpPr>
        <p:spPr>
          <a:xfrm rot="10800000">
            <a:off x="11076890" y="2249957"/>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olded Corner 51"/>
          <p:cNvSpPr/>
          <p:nvPr/>
        </p:nvSpPr>
        <p:spPr>
          <a:xfrm rot="10800000">
            <a:off x="10890700" y="3472586"/>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9" name="Folded Corner 58"/>
          <p:cNvSpPr/>
          <p:nvPr/>
        </p:nvSpPr>
        <p:spPr>
          <a:xfrm rot="10800000">
            <a:off x="10994666"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Folded Corner 59"/>
          <p:cNvSpPr/>
          <p:nvPr/>
        </p:nvSpPr>
        <p:spPr>
          <a:xfrm rot="10800000">
            <a:off x="11210484" y="351480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Folded Corner 60"/>
          <p:cNvSpPr/>
          <p:nvPr/>
        </p:nvSpPr>
        <p:spPr>
          <a:xfrm rot="10800000">
            <a:off x="10994666" y="378871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olded Corner 61"/>
          <p:cNvSpPr/>
          <p:nvPr/>
        </p:nvSpPr>
        <p:spPr>
          <a:xfrm rot="10800000">
            <a:off x="11215858" y="37863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Folded Corner 62"/>
          <p:cNvSpPr/>
          <p:nvPr/>
        </p:nvSpPr>
        <p:spPr>
          <a:xfrm rot="10800000">
            <a:off x="10994666" y="405438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p:cNvSpPr txBox="1"/>
          <p:nvPr/>
        </p:nvSpPr>
        <p:spPr>
          <a:xfrm>
            <a:off x="10477970" y="4403110"/>
            <a:ext cx="1560042" cy="369332"/>
          </a:xfrm>
          <a:prstGeom prst="rect">
            <a:avLst/>
          </a:prstGeom>
          <a:noFill/>
        </p:spPr>
        <p:txBody>
          <a:bodyPr wrap="none" rtlCol="0">
            <a:spAutoFit/>
          </a:bodyPr>
          <a:lstStyle/>
          <a:p>
            <a:r>
              <a:rPr lang="en-US" dirty="0"/>
              <a:t>250,000 Pages</a:t>
            </a:r>
          </a:p>
        </p:txBody>
      </p:sp>
      <p:sp>
        <p:nvSpPr>
          <p:cNvPr id="114" name="Folded Corner 113"/>
          <p:cNvSpPr/>
          <p:nvPr/>
        </p:nvSpPr>
        <p:spPr>
          <a:xfrm rot="10800000">
            <a:off x="10701020" y="481567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5" name="Folded Corner 114"/>
          <p:cNvSpPr/>
          <p:nvPr/>
        </p:nvSpPr>
        <p:spPr>
          <a:xfrm rot="10800000">
            <a:off x="10868791" y="492518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18" name="Folded Corner 117"/>
          <p:cNvSpPr/>
          <p:nvPr/>
        </p:nvSpPr>
        <p:spPr>
          <a:xfrm rot="10800000">
            <a:off x="10865038" y="536022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3" name="Folded Corner 132"/>
          <p:cNvSpPr/>
          <p:nvPr/>
        </p:nvSpPr>
        <p:spPr>
          <a:xfrm rot="10800000">
            <a:off x="10875715" y="581326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4" name="Folded Corner 133"/>
          <p:cNvSpPr/>
          <p:nvPr/>
        </p:nvSpPr>
        <p:spPr>
          <a:xfrm rot="10800000">
            <a:off x="11235097" y="492024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5" name="Folded Corner 134"/>
          <p:cNvSpPr/>
          <p:nvPr/>
        </p:nvSpPr>
        <p:spPr>
          <a:xfrm rot="10800000">
            <a:off x="11231344" y="535528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6" name="Folded Corner 135"/>
          <p:cNvSpPr/>
          <p:nvPr/>
        </p:nvSpPr>
        <p:spPr>
          <a:xfrm rot="10800000">
            <a:off x="11242021" y="580832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7" name="Folded Corner 136"/>
          <p:cNvSpPr/>
          <p:nvPr/>
        </p:nvSpPr>
        <p:spPr>
          <a:xfrm rot="10800000">
            <a:off x="654089" y="222298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8" name="Folded Corner 137"/>
          <p:cNvSpPr/>
          <p:nvPr/>
        </p:nvSpPr>
        <p:spPr>
          <a:xfrm rot="10800000">
            <a:off x="821860" y="233249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9" name="Folded Corner 138"/>
          <p:cNvSpPr/>
          <p:nvPr/>
        </p:nvSpPr>
        <p:spPr>
          <a:xfrm rot="10800000">
            <a:off x="818107" y="276753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0" name="Folded Corner 139"/>
          <p:cNvSpPr/>
          <p:nvPr/>
        </p:nvSpPr>
        <p:spPr>
          <a:xfrm rot="10800000">
            <a:off x="828784" y="322057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1" name="Folded Corner 140"/>
          <p:cNvSpPr/>
          <p:nvPr/>
        </p:nvSpPr>
        <p:spPr>
          <a:xfrm rot="10800000">
            <a:off x="1188166" y="23275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2" name="Folded Corner 141"/>
          <p:cNvSpPr/>
          <p:nvPr/>
        </p:nvSpPr>
        <p:spPr>
          <a:xfrm rot="10800000">
            <a:off x="1184413" y="27625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3" name="Folded Corner 142"/>
          <p:cNvSpPr/>
          <p:nvPr/>
        </p:nvSpPr>
        <p:spPr>
          <a:xfrm rot="10800000">
            <a:off x="1195090" y="32156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4" name="Folded Corner 143"/>
          <p:cNvSpPr/>
          <p:nvPr/>
        </p:nvSpPr>
        <p:spPr>
          <a:xfrm rot="10800000">
            <a:off x="1681487" y="2216621"/>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5" name="Folded Corner 144"/>
          <p:cNvSpPr/>
          <p:nvPr/>
        </p:nvSpPr>
        <p:spPr>
          <a:xfrm rot="10800000">
            <a:off x="1849258" y="232612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6" name="Folded Corner 145"/>
          <p:cNvSpPr/>
          <p:nvPr/>
        </p:nvSpPr>
        <p:spPr>
          <a:xfrm rot="10800000">
            <a:off x="1845505" y="276117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7" name="Folded Corner 146"/>
          <p:cNvSpPr/>
          <p:nvPr/>
        </p:nvSpPr>
        <p:spPr>
          <a:xfrm rot="10800000">
            <a:off x="1856182" y="32142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8" name="Folded Corner 147"/>
          <p:cNvSpPr/>
          <p:nvPr/>
        </p:nvSpPr>
        <p:spPr>
          <a:xfrm rot="10800000">
            <a:off x="2215564" y="232118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9" name="Folded Corner 148"/>
          <p:cNvSpPr/>
          <p:nvPr/>
        </p:nvSpPr>
        <p:spPr>
          <a:xfrm rot="10800000">
            <a:off x="2211811" y="275623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0" name="Folded Corner 149"/>
          <p:cNvSpPr/>
          <p:nvPr/>
        </p:nvSpPr>
        <p:spPr>
          <a:xfrm rot="10800000">
            <a:off x="2222488" y="320927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1" name="Folded Corner 150"/>
          <p:cNvSpPr/>
          <p:nvPr/>
        </p:nvSpPr>
        <p:spPr>
          <a:xfrm rot="10800000">
            <a:off x="2695553" y="222744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2" name="Folded Corner 151"/>
          <p:cNvSpPr/>
          <p:nvPr/>
        </p:nvSpPr>
        <p:spPr>
          <a:xfrm rot="10800000">
            <a:off x="2863324" y="233695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3" name="Folded Corner 152"/>
          <p:cNvSpPr/>
          <p:nvPr/>
        </p:nvSpPr>
        <p:spPr>
          <a:xfrm rot="10800000">
            <a:off x="2859571" y="277199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4" name="Folded Corner 153"/>
          <p:cNvSpPr/>
          <p:nvPr/>
        </p:nvSpPr>
        <p:spPr>
          <a:xfrm rot="10800000">
            <a:off x="2870248" y="322503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5" name="Folded Corner 154"/>
          <p:cNvSpPr/>
          <p:nvPr/>
        </p:nvSpPr>
        <p:spPr>
          <a:xfrm rot="10800000">
            <a:off x="3229630" y="233201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6" name="Folded Corner 155"/>
          <p:cNvSpPr/>
          <p:nvPr/>
        </p:nvSpPr>
        <p:spPr>
          <a:xfrm rot="10800000">
            <a:off x="3225877" y="276705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7" name="Folded Corner 156"/>
          <p:cNvSpPr/>
          <p:nvPr/>
        </p:nvSpPr>
        <p:spPr>
          <a:xfrm rot="10800000">
            <a:off x="3236554" y="32200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8" name="Folded Corner 157"/>
          <p:cNvSpPr/>
          <p:nvPr/>
        </p:nvSpPr>
        <p:spPr>
          <a:xfrm rot="10800000">
            <a:off x="649043" y="3823988"/>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9" name="Folded Corner 158"/>
          <p:cNvSpPr/>
          <p:nvPr/>
        </p:nvSpPr>
        <p:spPr>
          <a:xfrm rot="10800000">
            <a:off x="816814" y="393349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0" name="Folded Corner 159"/>
          <p:cNvSpPr/>
          <p:nvPr/>
        </p:nvSpPr>
        <p:spPr>
          <a:xfrm rot="10800000">
            <a:off x="813061" y="4368539"/>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1" name="Folded Corner 160"/>
          <p:cNvSpPr/>
          <p:nvPr/>
        </p:nvSpPr>
        <p:spPr>
          <a:xfrm rot="10800000">
            <a:off x="823738" y="482157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2" name="Folded Corner 161"/>
          <p:cNvSpPr/>
          <p:nvPr/>
        </p:nvSpPr>
        <p:spPr>
          <a:xfrm rot="10800000">
            <a:off x="1183120" y="39285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3" name="Folded Corner 162"/>
          <p:cNvSpPr/>
          <p:nvPr/>
        </p:nvSpPr>
        <p:spPr>
          <a:xfrm rot="10800000">
            <a:off x="1179367" y="43635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4" name="Folded Corner 163"/>
          <p:cNvSpPr/>
          <p:nvPr/>
        </p:nvSpPr>
        <p:spPr>
          <a:xfrm rot="10800000">
            <a:off x="1190044" y="48166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5" name="Folded Corner 164"/>
          <p:cNvSpPr/>
          <p:nvPr/>
        </p:nvSpPr>
        <p:spPr>
          <a:xfrm rot="10800000">
            <a:off x="1676441" y="3817623"/>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6" name="Folded Corner 165"/>
          <p:cNvSpPr/>
          <p:nvPr/>
        </p:nvSpPr>
        <p:spPr>
          <a:xfrm rot="10800000">
            <a:off x="1844212" y="392713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7" name="Folded Corner 166"/>
          <p:cNvSpPr/>
          <p:nvPr/>
        </p:nvSpPr>
        <p:spPr>
          <a:xfrm rot="10800000">
            <a:off x="1840459" y="436217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8" name="Folded Corner 167"/>
          <p:cNvSpPr/>
          <p:nvPr/>
        </p:nvSpPr>
        <p:spPr>
          <a:xfrm rot="10800000">
            <a:off x="1851136" y="48152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9" name="Folded Corner 168"/>
          <p:cNvSpPr/>
          <p:nvPr/>
        </p:nvSpPr>
        <p:spPr>
          <a:xfrm rot="10800000">
            <a:off x="2210518" y="392218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0" name="Folded Corner 169"/>
          <p:cNvSpPr/>
          <p:nvPr/>
        </p:nvSpPr>
        <p:spPr>
          <a:xfrm rot="10800000">
            <a:off x="2206765" y="435723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1" name="Folded Corner 170"/>
          <p:cNvSpPr/>
          <p:nvPr/>
        </p:nvSpPr>
        <p:spPr>
          <a:xfrm rot="10800000">
            <a:off x="2217442" y="48102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2" name="Folded Corner 171"/>
          <p:cNvSpPr/>
          <p:nvPr/>
        </p:nvSpPr>
        <p:spPr>
          <a:xfrm rot="10800000">
            <a:off x="2690507" y="3828447"/>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3" name="Folded Corner 172"/>
          <p:cNvSpPr/>
          <p:nvPr/>
        </p:nvSpPr>
        <p:spPr>
          <a:xfrm rot="10800000">
            <a:off x="2858278" y="393795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4" name="Folded Corner 173"/>
          <p:cNvSpPr/>
          <p:nvPr/>
        </p:nvSpPr>
        <p:spPr>
          <a:xfrm rot="10800000">
            <a:off x="2854525" y="437299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5" name="Folded Corner 174"/>
          <p:cNvSpPr/>
          <p:nvPr/>
        </p:nvSpPr>
        <p:spPr>
          <a:xfrm rot="10800000">
            <a:off x="2865202" y="482603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6" name="Folded Corner 175"/>
          <p:cNvSpPr/>
          <p:nvPr/>
        </p:nvSpPr>
        <p:spPr>
          <a:xfrm rot="10800000">
            <a:off x="3224584" y="39330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7" name="Folded Corner 176"/>
          <p:cNvSpPr/>
          <p:nvPr/>
        </p:nvSpPr>
        <p:spPr>
          <a:xfrm rot="10800000">
            <a:off x="3220831" y="436805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8" name="Folded Corner 177"/>
          <p:cNvSpPr/>
          <p:nvPr/>
        </p:nvSpPr>
        <p:spPr>
          <a:xfrm rot="10800000">
            <a:off x="3231508" y="48210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9" name="Folded Corner 178"/>
          <p:cNvSpPr/>
          <p:nvPr/>
        </p:nvSpPr>
        <p:spPr>
          <a:xfrm rot="10800000">
            <a:off x="654102" y="5424679"/>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0" name="Folded Corner 179"/>
          <p:cNvSpPr/>
          <p:nvPr/>
        </p:nvSpPr>
        <p:spPr>
          <a:xfrm rot="10800000">
            <a:off x="804924" y="552336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1" name="Folded Corner 180"/>
          <p:cNvSpPr/>
          <p:nvPr/>
        </p:nvSpPr>
        <p:spPr>
          <a:xfrm rot="10800000">
            <a:off x="801171" y="595840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2" name="Folded Corner 181"/>
          <p:cNvSpPr/>
          <p:nvPr/>
        </p:nvSpPr>
        <p:spPr>
          <a:xfrm rot="10800000">
            <a:off x="811848" y="641144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3" name="Folded Corner 182"/>
          <p:cNvSpPr/>
          <p:nvPr/>
        </p:nvSpPr>
        <p:spPr>
          <a:xfrm rot="10800000">
            <a:off x="1171230" y="551842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4" name="Folded Corner 183"/>
          <p:cNvSpPr/>
          <p:nvPr/>
        </p:nvSpPr>
        <p:spPr>
          <a:xfrm rot="10800000">
            <a:off x="1167477" y="595346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5" name="Folded Corner 184"/>
          <p:cNvSpPr/>
          <p:nvPr/>
        </p:nvSpPr>
        <p:spPr>
          <a:xfrm rot="10800000">
            <a:off x="1178154" y="640650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6" name="Folded Corner 185"/>
          <p:cNvSpPr/>
          <p:nvPr/>
        </p:nvSpPr>
        <p:spPr>
          <a:xfrm rot="10800000">
            <a:off x="1664551" y="5407490"/>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7" name="Folded Corner 186"/>
          <p:cNvSpPr/>
          <p:nvPr/>
        </p:nvSpPr>
        <p:spPr>
          <a:xfrm rot="10800000">
            <a:off x="1832322" y="55169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8" name="Folded Corner 187"/>
          <p:cNvSpPr/>
          <p:nvPr/>
        </p:nvSpPr>
        <p:spPr>
          <a:xfrm rot="10800000">
            <a:off x="1828569" y="5952041"/>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89" name="Folded Corner 188"/>
          <p:cNvSpPr/>
          <p:nvPr/>
        </p:nvSpPr>
        <p:spPr>
          <a:xfrm rot="10800000">
            <a:off x="1839246" y="640508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0" name="Folded Corner 189"/>
          <p:cNvSpPr/>
          <p:nvPr/>
        </p:nvSpPr>
        <p:spPr>
          <a:xfrm rot="10800000">
            <a:off x="2198628" y="55120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1" name="Folded Corner 190"/>
          <p:cNvSpPr/>
          <p:nvPr/>
        </p:nvSpPr>
        <p:spPr>
          <a:xfrm rot="10800000">
            <a:off x="2194875" y="5947100"/>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2" name="Folded Corner 191"/>
          <p:cNvSpPr/>
          <p:nvPr/>
        </p:nvSpPr>
        <p:spPr>
          <a:xfrm rot="10800000">
            <a:off x="2205552" y="640013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0" name="Folded Corner 199"/>
          <p:cNvSpPr/>
          <p:nvPr/>
        </p:nvSpPr>
        <p:spPr>
          <a:xfrm rot="10800000">
            <a:off x="6879642" y="2361187"/>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1" name="Folded Corner 200"/>
          <p:cNvSpPr/>
          <p:nvPr/>
        </p:nvSpPr>
        <p:spPr>
          <a:xfrm rot="10800000">
            <a:off x="6983608" y="24034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Folded Corner 201"/>
          <p:cNvSpPr/>
          <p:nvPr/>
        </p:nvSpPr>
        <p:spPr>
          <a:xfrm rot="10800000">
            <a:off x="7199426" y="2403404"/>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3" name="Folded Corner 202"/>
          <p:cNvSpPr/>
          <p:nvPr/>
        </p:nvSpPr>
        <p:spPr>
          <a:xfrm rot="10800000">
            <a:off x="6983608" y="267731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4" name="Folded Corner 203"/>
          <p:cNvSpPr/>
          <p:nvPr/>
        </p:nvSpPr>
        <p:spPr>
          <a:xfrm rot="10800000">
            <a:off x="7204800" y="2674905"/>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Folded Corner 204"/>
          <p:cNvSpPr/>
          <p:nvPr/>
        </p:nvSpPr>
        <p:spPr>
          <a:xfrm rot="10800000">
            <a:off x="6983608" y="294298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olded Corner 205"/>
          <p:cNvSpPr/>
          <p:nvPr/>
        </p:nvSpPr>
        <p:spPr>
          <a:xfrm rot="10800000">
            <a:off x="7505162" y="2350535"/>
            <a:ext cx="533400" cy="824122"/>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7" name="Folded Corner 206"/>
          <p:cNvSpPr/>
          <p:nvPr/>
        </p:nvSpPr>
        <p:spPr>
          <a:xfrm rot="10800000">
            <a:off x="7609128" y="239275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Folded Corner 207"/>
          <p:cNvSpPr/>
          <p:nvPr/>
        </p:nvSpPr>
        <p:spPr>
          <a:xfrm rot="10800000">
            <a:off x="7824946" y="239275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olded Corner 208"/>
          <p:cNvSpPr/>
          <p:nvPr/>
        </p:nvSpPr>
        <p:spPr>
          <a:xfrm rot="10800000">
            <a:off x="7609128" y="2666661"/>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Folded Corner 209"/>
          <p:cNvSpPr/>
          <p:nvPr/>
        </p:nvSpPr>
        <p:spPr>
          <a:xfrm rot="10800000">
            <a:off x="7830320" y="2664253"/>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Folded Corner 210"/>
          <p:cNvSpPr/>
          <p:nvPr/>
        </p:nvSpPr>
        <p:spPr>
          <a:xfrm rot="10800000">
            <a:off x="7609128" y="2932330"/>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olded Corner 218"/>
          <p:cNvSpPr/>
          <p:nvPr/>
        </p:nvSpPr>
        <p:spPr>
          <a:xfrm rot="10800000">
            <a:off x="6922052" y="3300062"/>
            <a:ext cx="161021" cy="22448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TextBox 194"/>
          <p:cNvSpPr txBox="1"/>
          <p:nvPr/>
        </p:nvSpPr>
        <p:spPr>
          <a:xfrm>
            <a:off x="6879642" y="4144578"/>
            <a:ext cx="21646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~4.36 Million</a:t>
            </a:r>
          </a:p>
        </p:txBody>
      </p:sp>
      <p:sp>
        <p:nvSpPr>
          <p:cNvPr id="196" name="Folded Corner 195"/>
          <p:cNvSpPr/>
          <p:nvPr/>
        </p:nvSpPr>
        <p:spPr>
          <a:xfrm rot="10800000">
            <a:off x="2731478" y="5434852"/>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97" name="Folded Corner 196"/>
          <p:cNvSpPr/>
          <p:nvPr/>
        </p:nvSpPr>
        <p:spPr>
          <a:xfrm rot="10800000">
            <a:off x="2899249" y="5544359"/>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8" name="Folded Corner 197"/>
          <p:cNvSpPr/>
          <p:nvPr/>
        </p:nvSpPr>
        <p:spPr>
          <a:xfrm rot="10800000">
            <a:off x="2895496" y="5979403"/>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9" name="Folded Corner 198"/>
          <p:cNvSpPr/>
          <p:nvPr/>
        </p:nvSpPr>
        <p:spPr>
          <a:xfrm rot="10800000">
            <a:off x="2906173" y="643244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6" name="Folded Corner 225"/>
          <p:cNvSpPr/>
          <p:nvPr/>
        </p:nvSpPr>
        <p:spPr>
          <a:xfrm rot="10800000">
            <a:off x="3265555" y="5539418"/>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7" name="Folded Corner 226"/>
          <p:cNvSpPr/>
          <p:nvPr/>
        </p:nvSpPr>
        <p:spPr>
          <a:xfrm rot="10800000">
            <a:off x="3261802" y="5974462"/>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8" name="Folded Corner 227"/>
          <p:cNvSpPr/>
          <p:nvPr/>
        </p:nvSpPr>
        <p:spPr>
          <a:xfrm rot="10800000">
            <a:off x="3272479" y="642750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9" name="Folded Corner 228"/>
          <p:cNvSpPr/>
          <p:nvPr/>
        </p:nvSpPr>
        <p:spPr>
          <a:xfrm rot="10800000">
            <a:off x="3723191" y="220406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0" name="Folded Corner 229"/>
          <p:cNvSpPr/>
          <p:nvPr/>
        </p:nvSpPr>
        <p:spPr>
          <a:xfrm rot="10800000">
            <a:off x="3890962" y="231357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1" name="Folded Corner 230"/>
          <p:cNvSpPr/>
          <p:nvPr/>
        </p:nvSpPr>
        <p:spPr>
          <a:xfrm rot="10800000">
            <a:off x="3887209" y="274861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2" name="Folded Corner 231"/>
          <p:cNvSpPr/>
          <p:nvPr/>
        </p:nvSpPr>
        <p:spPr>
          <a:xfrm rot="10800000">
            <a:off x="3897886" y="32016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3" name="Folded Corner 232"/>
          <p:cNvSpPr/>
          <p:nvPr/>
        </p:nvSpPr>
        <p:spPr>
          <a:xfrm rot="10800000">
            <a:off x="4257268" y="230863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4" name="Folded Corner 233"/>
          <p:cNvSpPr/>
          <p:nvPr/>
        </p:nvSpPr>
        <p:spPr>
          <a:xfrm rot="10800000">
            <a:off x="4253515" y="274367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5" name="Folded Corner 234"/>
          <p:cNvSpPr/>
          <p:nvPr/>
        </p:nvSpPr>
        <p:spPr>
          <a:xfrm rot="10800000">
            <a:off x="4264192" y="319671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6" name="Folded Corner 235"/>
          <p:cNvSpPr/>
          <p:nvPr/>
        </p:nvSpPr>
        <p:spPr>
          <a:xfrm rot="10800000">
            <a:off x="3734672" y="3803607"/>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7" name="Folded Corner 236"/>
          <p:cNvSpPr/>
          <p:nvPr/>
        </p:nvSpPr>
        <p:spPr>
          <a:xfrm rot="10800000">
            <a:off x="3902443" y="39131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8" name="Folded Corner 237"/>
          <p:cNvSpPr/>
          <p:nvPr/>
        </p:nvSpPr>
        <p:spPr>
          <a:xfrm rot="10800000">
            <a:off x="3898690" y="434815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9" name="Folded Corner 238"/>
          <p:cNvSpPr/>
          <p:nvPr/>
        </p:nvSpPr>
        <p:spPr>
          <a:xfrm rot="10800000">
            <a:off x="3909367" y="480119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0" name="Folded Corner 239"/>
          <p:cNvSpPr/>
          <p:nvPr/>
        </p:nvSpPr>
        <p:spPr>
          <a:xfrm rot="10800000">
            <a:off x="4268749" y="390817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1" name="Folded Corner 240"/>
          <p:cNvSpPr/>
          <p:nvPr/>
        </p:nvSpPr>
        <p:spPr>
          <a:xfrm rot="10800000">
            <a:off x="4264996" y="434321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2" name="Folded Corner 241"/>
          <p:cNvSpPr/>
          <p:nvPr/>
        </p:nvSpPr>
        <p:spPr>
          <a:xfrm rot="10800000">
            <a:off x="4275673" y="479625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3" name="Folded Corner 242"/>
          <p:cNvSpPr/>
          <p:nvPr/>
        </p:nvSpPr>
        <p:spPr>
          <a:xfrm rot="10800000">
            <a:off x="3733923" y="540282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4" name="Folded Corner 243"/>
          <p:cNvSpPr/>
          <p:nvPr/>
        </p:nvSpPr>
        <p:spPr>
          <a:xfrm rot="10800000">
            <a:off x="3901694" y="551233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5" name="Folded Corner 244"/>
          <p:cNvSpPr/>
          <p:nvPr/>
        </p:nvSpPr>
        <p:spPr>
          <a:xfrm rot="10800000">
            <a:off x="3897941" y="594737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6" name="Folded Corner 245"/>
          <p:cNvSpPr/>
          <p:nvPr/>
        </p:nvSpPr>
        <p:spPr>
          <a:xfrm rot="10800000">
            <a:off x="3908618" y="640041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7" name="Folded Corner 246"/>
          <p:cNvSpPr/>
          <p:nvPr/>
        </p:nvSpPr>
        <p:spPr>
          <a:xfrm rot="10800000">
            <a:off x="4268000" y="550739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8" name="Folded Corner 247"/>
          <p:cNvSpPr/>
          <p:nvPr/>
        </p:nvSpPr>
        <p:spPr>
          <a:xfrm rot="10800000">
            <a:off x="4264247" y="594243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9" name="Folded Corner 248"/>
          <p:cNvSpPr/>
          <p:nvPr/>
        </p:nvSpPr>
        <p:spPr>
          <a:xfrm rot="10800000">
            <a:off x="4274924" y="639547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4" name="Folded Corner 273"/>
          <p:cNvSpPr/>
          <p:nvPr/>
        </p:nvSpPr>
        <p:spPr>
          <a:xfrm rot="10800000">
            <a:off x="4790640" y="220406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75" name="Folded Corner 274"/>
          <p:cNvSpPr/>
          <p:nvPr/>
        </p:nvSpPr>
        <p:spPr>
          <a:xfrm rot="10800000">
            <a:off x="4958411" y="23135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6" name="Folded Corner 275"/>
          <p:cNvSpPr/>
          <p:nvPr/>
        </p:nvSpPr>
        <p:spPr>
          <a:xfrm rot="10800000">
            <a:off x="4954658" y="274861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7" name="Folded Corner 276"/>
          <p:cNvSpPr/>
          <p:nvPr/>
        </p:nvSpPr>
        <p:spPr>
          <a:xfrm rot="10800000">
            <a:off x="4965335" y="32016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8" name="Folded Corner 277"/>
          <p:cNvSpPr/>
          <p:nvPr/>
        </p:nvSpPr>
        <p:spPr>
          <a:xfrm rot="10800000">
            <a:off x="5324717" y="230863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79" name="Folded Corner 278"/>
          <p:cNvSpPr/>
          <p:nvPr/>
        </p:nvSpPr>
        <p:spPr>
          <a:xfrm rot="10800000">
            <a:off x="5320964" y="274367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0" name="Folded Corner 279"/>
          <p:cNvSpPr/>
          <p:nvPr/>
        </p:nvSpPr>
        <p:spPr>
          <a:xfrm rot="10800000">
            <a:off x="5331641" y="31967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1" name="Folded Corner 280"/>
          <p:cNvSpPr/>
          <p:nvPr/>
        </p:nvSpPr>
        <p:spPr>
          <a:xfrm rot="10800000">
            <a:off x="4802121" y="3803606"/>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82" name="Folded Corner 281"/>
          <p:cNvSpPr/>
          <p:nvPr/>
        </p:nvSpPr>
        <p:spPr>
          <a:xfrm rot="10800000">
            <a:off x="4969892" y="391311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3" name="Folded Corner 282"/>
          <p:cNvSpPr/>
          <p:nvPr/>
        </p:nvSpPr>
        <p:spPr>
          <a:xfrm rot="10800000">
            <a:off x="4966139" y="434815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4" name="Folded Corner 283"/>
          <p:cNvSpPr/>
          <p:nvPr/>
        </p:nvSpPr>
        <p:spPr>
          <a:xfrm rot="10800000">
            <a:off x="4976816" y="480119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5" name="Folded Corner 284"/>
          <p:cNvSpPr/>
          <p:nvPr/>
        </p:nvSpPr>
        <p:spPr>
          <a:xfrm rot="10800000">
            <a:off x="5336198" y="39081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6" name="Folded Corner 285"/>
          <p:cNvSpPr/>
          <p:nvPr/>
        </p:nvSpPr>
        <p:spPr>
          <a:xfrm rot="10800000">
            <a:off x="5332445" y="434321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7" name="Folded Corner 286"/>
          <p:cNvSpPr/>
          <p:nvPr/>
        </p:nvSpPr>
        <p:spPr>
          <a:xfrm rot="10800000">
            <a:off x="5343122" y="47962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88" name="Folded Corner 287"/>
          <p:cNvSpPr/>
          <p:nvPr/>
        </p:nvSpPr>
        <p:spPr>
          <a:xfrm rot="10800000">
            <a:off x="4801372" y="5402824"/>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89" name="Folded Corner 288"/>
          <p:cNvSpPr/>
          <p:nvPr/>
        </p:nvSpPr>
        <p:spPr>
          <a:xfrm rot="10800000">
            <a:off x="4969143" y="551233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0" name="Folded Corner 289"/>
          <p:cNvSpPr/>
          <p:nvPr/>
        </p:nvSpPr>
        <p:spPr>
          <a:xfrm rot="10800000">
            <a:off x="4965390" y="594737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1" name="Folded Corner 290"/>
          <p:cNvSpPr/>
          <p:nvPr/>
        </p:nvSpPr>
        <p:spPr>
          <a:xfrm rot="10800000">
            <a:off x="4976067" y="64004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2" name="Folded Corner 291"/>
          <p:cNvSpPr/>
          <p:nvPr/>
        </p:nvSpPr>
        <p:spPr>
          <a:xfrm rot="10800000">
            <a:off x="5335449" y="5507390"/>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3" name="Folded Corner 292"/>
          <p:cNvSpPr/>
          <p:nvPr/>
        </p:nvSpPr>
        <p:spPr>
          <a:xfrm rot="10800000">
            <a:off x="5331696" y="5942434"/>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4" name="Folded Corner 293"/>
          <p:cNvSpPr/>
          <p:nvPr/>
        </p:nvSpPr>
        <p:spPr>
          <a:xfrm rot="10800000">
            <a:off x="5342373" y="639547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5" name="Folded Corner 294"/>
          <p:cNvSpPr/>
          <p:nvPr/>
        </p:nvSpPr>
        <p:spPr>
          <a:xfrm rot="10800000">
            <a:off x="5813622" y="2204065"/>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6" name="Folded Corner 295"/>
          <p:cNvSpPr/>
          <p:nvPr/>
        </p:nvSpPr>
        <p:spPr>
          <a:xfrm rot="10800000">
            <a:off x="5981393" y="2313572"/>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7" name="Folded Corner 296"/>
          <p:cNvSpPr/>
          <p:nvPr/>
        </p:nvSpPr>
        <p:spPr>
          <a:xfrm rot="10800000">
            <a:off x="5977640" y="2748616"/>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8" name="Folded Corner 297"/>
          <p:cNvSpPr/>
          <p:nvPr/>
        </p:nvSpPr>
        <p:spPr>
          <a:xfrm rot="10800000">
            <a:off x="5988317" y="3201655"/>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9" name="Folded Corner 298"/>
          <p:cNvSpPr/>
          <p:nvPr/>
        </p:nvSpPr>
        <p:spPr>
          <a:xfrm rot="10800000">
            <a:off x="6347699" y="2308631"/>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0" name="Folded Corner 299"/>
          <p:cNvSpPr/>
          <p:nvPr/>
        </p:nvSpPr>
        <p:spPr>
          <a:xfrm rot="10800000">
            <a:off x="6343946" y="2743675"/>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1" name="Folded Corner 300"/>
          <p:cNvSpPr/>
          <p:nvPr/>
        </p:nvSpPr>
        <p:spPr>
          <a:xfrm rot="10800000">
            <a:off x="6354623" y="319671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2" name="Folded Corner 301"/>
          <p:cNvSpPr/>
          <p:nvPr/>
        </p:nvSpPr>
        <p:spPr>
          <a:xfrm rot="10800000">
            <a:off x="5843999" y="3797587"/>
            <a:ext cx="946130" cy="1533625"/>
          </a:xfrm>
          <a:prstGeom prst="foldedCorne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03" name="Folded Corner 302"/>
          <p:cNvSpPr/>
          <p:nvPr/>
        </p:nvSpPr>
        <p:spPr>
          <a:xfrm rot="10800000">
            <a:off x="6011770" y="3907094"/>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4" name="Folded Corner 303"/>
          <p:cNvSpPr/>
          <p:nvPr/>
        </p:nvSpPr>
        <p:spPr>
          <a:xfrm rot="10800000">
            <a:off x="6008017" y="4342138"/>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5" name="Folded Corner 304"/>
          <p:cNvSpPr/>
          <p:nvPr/>
        </p:nvSpPr>
        <p:spPr>
          <a:xfrm rot="10800000">
            <a:off x="6018694" y="4795177"/>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6" name="Folded Corner 305"/>
          <p:cNvSpPr/>
          <p:nvPr/>
        </p:nvSpPr>
        <p:spPr>
          <a:xfrm rot="10800000">
            <a:off x="6378076" y="3902153"/>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7" name="Folded Corner 306"/>
          <p:cNvSpPr/>
          <p:nvPr/>
        </p:nvSpPr>
        <p:spPr>
          <a:xfrm rot="10800000">
            <a:off x="6374323" y="4337197"/>
            <a:ext cx="300079" cy="385973"/>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8" name="Folded Corner 307"/>
          <p:cNvSpPr/>
          <p:nvPr/>
        </p:nvSpPr>
        <p:spPr>
          <a:xfrm rot="10800000">
            <a:off x="6385000" y="4790236"/>
            <a:ext cx="296327" cy="3933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09261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Every nanosecond you waste, a cookie is burned in someone’s oven</a:t>
            </a:r>
          </a:p>
        </p:txBody>
      </p:sp>
      <p:sp>
        <p:nvSpPr>
          <p:cNvPr id="2" name="Title 1"/>
          <p:cNvSpPr>
            <a:spLocks noGrp="1"/>
          </p:cNvSpPr>
          <p:nvPr>
            <p:ph type="title"/>
          </p:nvPr>
        </p:nvSpPr>
        <p:spPr/>
        <p:txBody>
          <a:bodyPr/>
          <a:lstStyle/>
          <a:p>
            <a:r>
              <a:rPr lang="en-US" dirty="0"/>
              <a:t>Access Speed or Latency time</a:t>
            </a:r>
          </a:p>
        </p:txBody>
      </p:sp>
      <p:sp>
        <p:nvSpPr>
          <p:cNvPr id="8" name="TextBox 7"/>
          <p:cNvSpPr txBox="1"/>
          <p:nvPr/>
        </p:nvSpPr>
        <p:spPr>
          <a:xfrm>
            <a:off x="379412" y="2389419"/>
            <a:ext cx="725737" cy="369332"/>
          </a:xfrm>
          <a:prstGeom prst="rect">
            <a:avLst/>
          </a:prstGeom>
          <a:noFill/>
        </p:spPr>
        <p:txBody>
          <a:bodyPr wrap="square" rtlCol="0">
            <a:spAutoFit/>
          </a:bodyPr>
          <a:lstStyle/>
          <a:p>
            <a:r>
              <a:rPr lang="en-US" dirty="0"/>
              <a:t>RAM</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8853" y="2743197"/>
            <a:ext cx="231379" cy="182401"/>
          </a:xfrm>
          <a:prstGeom prst="rect">
            <a:avLst/>
          </a:prstGeom>
        </p:spPr>
      </p:pic>
      <p:sp>
        <p:nvSpPr>
          <p:cNvPr id="16" name="TextBox 15"/>
          <p:cNvSpPr txBox="1"/>
          <p:nvPr/>
        </p:nvSpPr>
        <p:spPr>
          <a:xfrm>
            <a:off x="1240146" y="2373865"/>
            <a:ext cx="593432" cy="369332"/>
          </a:xfrm>
          <a:prstGeom prst="rect">
            <a:avLst/>
          </a:prstGeom>
          <a:noFill/>
        </p:spPr>
        <p:txBody>
          <a:bodyPr wrap="none" rtlCol="0">
            <a:spAutoFit/>
          </a:bodyPr>
          <a:lstStyle/>
          <a:p>
            <a:r>
              <a:rPr lang="en-US" dirty="0"/>
              <a:t>SSD</a:t>
            </a:r>
          </a:p>
        </p:txBody>
      </p:sp>
      <p:sp>
        <p:nvSpPr>
          <p:cNvPr id="17" name="TextBox 16"/>
          <p:cNvSpPr txBox="1"/>
          <p:nvPr/>
        </p:nvSpPr>
        <p:spPr>
          <a:xfrm>
            <a:off x="3741060" y="2345435"/>
            <a:ext cx="649537" cy="369332"/>
          </a:xfrm>
          <a:prstGeom prst="rect">
            <a:avLst/>
          </a:prstGeom>
          <a:noFill/>
        </p:spPr>
        <p:txBody>
          <a:bodyPr wrap="none" rtlCol="0">
            <a:spAutoFit/>
          </a:bodyPr>
          <a:lstStyle/>
          <a:p>
            <a:r>
              <a:rPr lang="en-US" dirty="0"/>
              <a:t>HDD</a:t>
            </a: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90355" y="3135047"/>
            <a:ext cx="1192427" cy="940016"/>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8440" y="4167769"/>
            <a:ext cx="2823830" cy="2226086"/>
          </a:xfrm>
          <a:prstGeom prst="rect">
            <a:avLst/>
          </a:prstGeom>
        </p:spPr>
      </p:pic>
      <p:sp>
        <p:nvSpPr>
          <p:cNvPr id="25" name="TextBox 24"/>
          <p:cNvSpPr txBox="1"/>
          <p:nvPr/>
        </p:nvSpPr>
        <p:spPr>
          <a:xfrm>
            <a:off x="10208852" y="2489365"/>
            <a:ext cx="989951" cy="369332"/>
          </a:xfrm>
          <a:prstGeom prst="rect">
            <a:avLst/>
          </a:prstGeom>
          <a:noFill/>
        </p:spPr>
        <p:txBody>
          <a:bodyPr wrap="none" rtlCol="0">
            <a:spAutoFit/>
          </a:bodyPr>
          <a:lstStyle/>
          <a:p>
            <a:r>
              <a:rPr lang="en-US" dirty="0"/>
              <a:t>1 Cookie</a:t>
            </a:r>
          </a:p>
        </p:txBody>
      </p:sp>
      <p:sp>
        <p:nvSpPr>
          <p:cNvPr id="26" name="TextBox 25"/>
          <p:cNvSpPr txBox="1"/>
          <p:nvPr/>
        </p:nvSpPr>
        <p:spPr>
          <a:xfrm>
            <a:off x="10208851" y="3448681"/>
            <a:ext cx="1618328" cy="369332"/>
          </a:xfrm>
          <a:prstGeom prst="rect">
            <a:avLst/>
          </a:prstGeom>
          <a:noFill/>
        </p:spPr>
        <p:txBody>
          <a:bodyPr wrap="none" rtlCol="0">
            <a:spAutoFit/>
          </a:bodyPr>
          <a:lstStyle/>
          <a:p>
            <a:r>
              <a:rPr lang="en-US" dirty="0"/>
              <a:t>10,000 Cookies</a:t>
            </a:r>
          </a:p>
        </p:txBody>
      </p:sp>
      <p:sp>
        <p:nvSpPr>
          <p:cNvPr id="27" name="TextBox 26"/>
          <p:cNvSpPr txBox="1"/>
          <p:nvPr/>
        </p:nvSpPr>
        <p:spPr>
          <a:xfrm>
            <a:off x="10298742" y="5041831"/>
            <a:ext cx="1916487" cy="369332"/>
          </a:xfrm>
          <a:prstGeom prst="rect">
            <a:avLst/>
          </a:prstGeom>
          <a:noFill/>
        </p:spPr>
        <p:txBody>
          <a:bodyPr wrap="none" rtlCol="0">
            <a:spAutoFit/>
          </a:bodyPr>
          <a:lstStyle/>
          <a:p>
            <a:r>
              <a:rPr lang="en-US" dirty="0"/>
              <a:t>1,000,000 Cookies</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7109" y="3127019"/>
            <a:ext cx="1192427" cy="940016"/>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281" y="2714767"/>
            <a:ext cx="1192427" cy="940016"/>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02562" y="3145698"/>
            <a:ext cx="1192427" cy="940016"/>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3734" y="2733446"/>
            <a:ext cx="1192427" cy="940016"/>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027" y="5807008"/>
            <a:ext cx="1192427" cy="940016"/>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199" y="5394756"/>
            <a:ext cx="1192427" cy="940016"/>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2150" y="4489768"/>
            <a:ext cx="1192427" cy="940016"/>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3322" y="4077516"/>
            <a:ext cx="1192427" cy="940016"/>
          </a:xfrm>
          <a:prstGeom prst="rect">
            <a:avLst/>
          </a:prstGeom>
        </p:spPr>
      </p:pic>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7450" y="4449840"/>
            <a:ext cx="1192427" cy="940016"/>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8622" y="4037588"/>
            <a:ext cx="1192427" cy="940016"/>
          </a:xfrm>
          <a:prstGeom prst="rect">
            <a:avLst/>
          </a:prstGeom>
        </p:spPr>
      </p:pic>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77472" y="2615096"/>
            <a:ext cx="231379" cy="182401"/>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2871" y="5299917"/>
            <a:ext cx="2823830" cy="2226086"/>
          </a:xfrm>
          <a:prstGeom prst="rect">
            <a:avLst/>
          </a:prstGeom>
        </p:spPr>
      </p:pic>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2543" y="4417657"/>
            <a:ext cx="2823830" cy="2226086"/>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647" y="3434481"/>
            <a:ext cx="2823830" cy="2226086"/>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1051" y="2483984"/>
            <a:ext cx="2823830" cy="2226086"/>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186" y="2736976"/>
            <a:ext cx="231379" cy="182401"/>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2963297"/>
            <a:ext cx="231379" cy="182401"/>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2957076"/>
            <a:ext cx="231379" cy="182401"/>
          </a:xfrm>
          <a:prstGeom prst="rect">
            <a:avLst/>
          </a:prstGeom>
        </p:spPr>
      </p:pic>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161887"/>
            <a:ext cx="231379" cy="182401"/>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155666"/>
            <a:ext cx="231379" cy="182401"/>
          </a:xfrm>
          <a:prstGeom prst="rect">
            <a:avLst/>
          </a:prstGeom>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529" y="3360477"/>
            <a:ext cx="231379" cy="182401"/>
          </a:xfrm>
          <a:prstGeom prst="rect">
            <a:avLst/>
          </a:prstGeom>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862" y="3354256"/>
            <a:ext cx="231379" cy="182401"/>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833" y="3582261"/>
            <a:ext cx="231379" cy="182401"/>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166" y="3576040"/>
            <a:ext cx="231379" cy="182401"/>
          </a:xfrm>
          <a:prstGeom prst="rect">
            <a:avLst/>
          </a:prstGeom>
        </p:spPr>
      </p:pic>
    </p:spTree>
    <p:extLst>
      <p:ext uri="{BB962C8B-B14F-4D97-AF65-F5344CB8AC3E}">
        <p14:creationId xmlns:p14="http://schemas.microsoft.com/office/powerpoint/2010/main" val="37349544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We are Geeks, we should be excited by this stuff, the world depends on us!</a:t>
            </a:r>
          </a:p>
          <a:p>
            <a:r>
              <a:rPr lang="en-US" dirty="0"/>
              <a:t>Truth is, the CPU is a busy worker on the system that pulls data from RAM</a:t>
            </a:r>
          </a:p>
          <a:p>
            <a:r>
              <a:rPr lang="en-US" dirty="0"/>
              <a:t>Data from disk goes to RAM, and it is the main bottle neck for performance</a:t>
            </a:r>
          </a:p>
          <a:p>
            <a:r>
              <a:rPr lang="en-US" dirty="0"/>
              <a:t>The slower the data request goes from CPU – Disk – Back to CPU the slower work is performed</a:t>
            </a:r>
          </a:p>
        </p:txBody>
      </p:sp>
      <p:sp>
        <p:nvSpPr>
          <p:cNvPr id="2" name="Title 1"/>
          <p:cNvSpPr>
            <a:spLocks noGrp="1"/>
          </p:cNvSpPr>
          <p:nvPr>
            <p:ph type="title"/>
          </p:nvPr>
        </p:nvSpPr>
        <p:spPr/>
        <p:txBody>
          <a:bodyPr/>
          <a:lstStyle/>
          <a:p>
            <a:r>
              <a:rPr lang="en-US" dirty="0"/>
              <a:t>Why does all this matter?</a:t>
            </a:r>
          </a:p>
        </p:txBody>
      </p:sp>
    </p:spTree>
    <p:extLst>
      <p:ext uri="{BB962C8B-B14F-4D97-AF65-F5344CB8AC3E}">
        <p14:creationId xmlns:p14="http://schemas.microsoft.com/office/powerpoint/2010/main" val="53401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triped Right Arrow 15"/>
          <p:cNvSpPr/>
          <p:nvPr/>
        </p:nvSpPr>
        <p:spPr>
          <a:xfrm flipH="1">
            <a:off x="5734885" y="2535159"/>
            <a:ext cx="2230878" cy="93985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FSB</a:t>
            </a:r>
          </a:p>
        </p:txBody>
      </p:sp>
      <p:sp>
        <p:nvSpPr>
          <p:cNvPr id="7" name="Rectangle 6"/>
          <p:cNvSpPr/>
          <p:nvPr/>
        </p:nvSpPr>
        <p:spPr>
          <a:xfrm>
            <a:off x="4091640" y="2353159"/>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CPU</a:t>
            </a:r>
          </a:p>
        </p:txBody>
      </p:sp>
      <p:sp>
        <p:nvSpPr>
          <p:cNvPr id="8" name="Rectangle 7"/>
          <p:cNvSpPr/>
          <p:nvPr/>
        </p:nvSpPr>
        <p:spPr>
          <a:xfrm>
            <a:off x="7999412" y="2362200"/>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North Bridge</a:t>
            </a:r>
          </a:p>
          <a:p>
            <a:pPr algn="ctr"/>
            <a:r>
              <a:rPr lang="en-US" dirty="0"/>
              <a:t>(Memory Control)</a:t>
            </a:r>
          </a:p>
        </p:txBody>
      </p:sp>
      <p:sp>
        <p:nvSpPr>
          <p:cNvPr id="9" name="Rectangle 8"/>
          <p:cNvSpPr/>
          <p:nvPr/>
        </p:nvSpPr>
        <p:spPr>
          <a:xfrm>
            <a:off x="6331915" y="4863153"/>
            <a:ext cx="1600200" cy="1295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South Bridge</a:t>
            </a:r>
          </a:p>
          <a:p>
            <a:pPr algn="ctr"/>
            <a:r>
              <a:rPr lang="en-US" dirty="0"/>
              <a:t>(I/O Control)</a:t>
            </a:r>
          </a:p>
        </p:txBody>
      </p:sp>
      <p:sp>
        <p:nvSpPr>
          <p:cNvPr id="10" name="Rectangle 9"/>
          <p:cNvSpPr/>
          <p:nvPr/>
        </p:nvSpPr>
        <p:spPr>
          <a:xfrm>
            <a:off x="82418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440473"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66296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927676" y="472426"/>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134092"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343630" y="469843"/>
            <a:ext cx="152400" cy="1295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Bent-Up Arrow 16"/>
          <p:cNvSpPr/>
          <p:nvPr/>
        </p:nvSpPr>
        <p:spPr>
          <a:xfrm>
            <a:off x="7932114" y="3657600"/>
            <a:ext cx="1428462" cy="1944348"/>
          </a:xfrm>
          <a:prstGeom prst="bentUpArrow">
            <a:avLst>
              <a:gd name="adj1" fmla="val 25000"/>
              <a:gd name="adj2" fmla="val 25000"/>
              <a:gd name="adj3" fmla="val 401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VIA DMA</a:t>
            </a:r>
          </a:p>
        </p:txBody>
      </p:sp>
      <p:pic>
        <p:nvPicPr>
          <p:cNvPr id="18" name="Picture 2" descr="http://www.smartbrandingco.com/PomPrintBlog/wp-content/uploads/2012/02/Hard_Dis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6168" y="4863153"/>
            <a:ext cx="1671637" cy="1671637"/>
          </a:xfrm>
          <a:prstGeom prst="rect">
            <a:avLst/>
          </a:prstGeom>
          <a:noFill/>
          <a:extLst>
            <a:ext uri="{909E8E84-426E-40DD-AFC4-6F175D3DCCD1}">
              <a14:hiddenFill xmlns:a14="http://schemas.microsoft.com/office/drawing/2010/main">
                <a:solidFill>
                  <a:srgbClr val="FFFFFF"/>
                </a:solidFill>
              </a14:hiddenFill>
            </a:ext>
          </a:extLst>
        </p:spPr>
      </p:pic>
      <p:sp>
        <p:nvSpPr>
          <p:cNvPr id="19" name="Striped Right Arrow 18"/>
          <p:cNvSpPr/>
          <p:nvPr/>
        </p:nvSpPr>
        <p:spPr>
          <a:xfrm>
            <a:off x="4277805" y="4863153"/>
            <a:ext cx="1955301" cy="1524000"/>
          </a:xfrm>
          <a:prstGeom prst="striped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SATA/SAS</a:t>
            </a:r>
            <a:br>
              <a:rPr lang="en-US" dirty="0"/>
            </a:br>
            <a:r>
              <a:rPr lang="en-US" dirty="0"/>
              <a:t>PCI-E</a:t>
            </a:r>
          </a:p>
        </p:txBody>
      </p:sp>
      <p:sp>
        <p:nvSpPr>
          <p:cNvPr id="20" name="TextBox 19"/>
          <p:cNvSpPr txBox="1"/>
          <p:nvPr/>
        </p:nvSpPr>
        <p:spPr>
          <a:xfrm>
            <a:off x="8244619" y="1867732"/>
            <a:ext cx="1236248" cy="369332"/>
          </a:xfrm>
          <a:prstGeom prst="rect">
            <a:avLst/>
          </a:prstGeom>
          <a:solidFill>
            <a:srgbClr val="C00000"/>
          </a:solidFill>
        </p:spPr>
        <p:txBody>
          <a:bodyPr wrap="square" rtlCol="0">
            <a:spAutoFit/>
          </a:bodyPr>
          <a:lstStyle/>
          <a:p>
            <a:pPr algn="ctr"/>
            <a:r>
              <a:rPr lang="en-US" dirty="0"/>
              <a:t>RAM</a:t>
            </a:r>
          </a:p>
        </p:txBody>
      </p:sp>
      <p:sp>
        <p:nvSpPr>
          <p:cNvPr id="22" name="TextBox 21"/>
          <p:cNvSpPr txBox="1"/>
          <p:nvPr/>
        </p:nvSpPr>
        <p:spPr>
          <a:xfrm>
            <a:off x="989012" y="990600"/>
            <a:ext cx="5393721" cy="1200329"/>
          </a:xfrm>
          <a:prstGeom prst="rect">
            <a:avLst/>
          </a:prstGeom>
          <a:noFill/>
        </p:spPr>
        <p:txBody>
          <a:bodyPr wrap="none" rtlCol="0">
            <a:spAutoFit/>
          </a:bodyPr>
          <a:lstStyle/>
          <a:p>
            <a:r>
              <a:rPr lang="en-US" dirty="0"/>
              <a:t>CPU does all the “Thinking”</a:t>
            </a:r>
          </a:p>
          <a:p>
            <a:r>
              <a:rPr lang="en-US" dirty="0"/>
              <a:t>Requests data from disk</a:t>
            </a:r>
          </a:p>
          <a:p>
            <a:r>
              <a:rPr lang="en-US" dirty="0"/>
              <a:t>Disk returns data to Memory via Direct Memory Access</a:t>
            </a:r>
            <a:br>
              <a:rPr lang="en-US" dirty="0"/>
            </a:br>
            <a:r>
              <a:rPr lang="en-US" dirty="0"/>
              <a:t>Memory pushes data to CPU via Front Side Bus</a:t>
            </a:r>
          </a:p>
        </p:txBody>
      </p:sp>
      <p:sp>
        <p:nvSpPr>
          <p:cNvPr id="23" name="TextBox 22"/>
          <p:cNvSpPr txBox="1"/>
          <p:nvPr/>
        </p:nvSpPr>
        <p:spPr>
          <a:xfrm>
            <a:off x="989012" y="3648559"/>
            <a:ext cx="3667992" cy="1200329"/>
          </a:xfrm>
          <a:prstGeom prst="rect">
            <a:avLst/>
          </a:prstGeom>
          <a:noFill/>
        </p:spPr>
        <p:txBody>
          <a:bodyPr wrap="none" rtlCol="0">
            <a:spAutoFit/>
          </a:bodyPr>
          <a:lstStyle/>
          <a:p>
            <a:r>
              <a:rPr lang="en-US" dirty="0"/>
              <a:t>For SQL Server, when the pages</a:t>
            </a:r>
          </a:p>
          <a:p>
            <a:r>
              <a:rPr lang="en-US" dirty="0"/>
              <a:t>are kept in memory, they can be</a:t>
            </a:r>
          </a:p>
          <a:p>
            <a:r>
              <a:rPr lang="en-US" dirty="0"/>
              <a:t>brought back from memory without </a:t>
            </a:r>
          </a:p>
          <a:p>
            <a:r>
              <a:rPr lang="en-US" dirty="0"/>
              <a:t>having to go to disk.</a:t>
            </a:r>
          </a:p>
        </p:txBody>
      </p:sp>
    </p:spTree>
    <p:extLst>
      <p:ext uri="{BB962C8B-B14F-4D97-AF65-F5344CB8AC3E}">
        <p14:creationId xmlns:p14="http://schemas.microsoft.com/office/powerpoint/2010/main" val="2205381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03212" y="3581400"/>
            <a:ext cx="9525000" cy="466345"/>
          </a:xfrm>
        </p:spPr>
        <p:txBody>
          <a:bodyPr/>
          <a:lstStyle/>
          <a:p>
            <a:r>
              <a:rPr lang="it-IT" dirty="0">
                <a:solidFill>
                  <a:schemeClr val="tx1"/>
                </a:solidFill>
              </a:rPr>
              <a:t>Ayman El-Ghazali - </a:t>
            </a:r>
            <a:r>
              <a:rPr lang="it-IT" dirty="0">
                <a:solidFill>
                  <a:schemeClr val="tx1"/>
                </a:solidFill>
                <a:hlinkClick r:id="rId2"/>
              </a:rPr>
              <a:t>www.thesqlpro.com</a:t>
            </a:r>
            <a:r>
              <a:rPr lang="it-IT" dirty="0">
                <a:solidFill>
                  <a:schemeClr val="tx1"/>
                </a:solidFill>
              </a:rPr>
              <a:t>  -@TheSQLPro</a:t>
            </a:r>
          </a:p>
          <a:p>
            <a:endParaRPr lang="en-US" dirty="0">
              <a:solidFill>
                <a:schemeClr val="tx1"/>
              </a:solidFill>
            </a:endParaRPr>
          </a:p>
        </p:txBody>
      </p:sp>
      <p:sp>
        <p:nvSpPr>
          <p:cNvPr id="2" name="Title 1"/>
          <p:cNvSpPr>
            <a:spLocks noGrp="1"/>
          </p:cNvSpPr>
          <p:nvPr>
            <p:ph type="title"/>
          </p:nvPr>
        </p:nvSpPr>
        <p:spPr>
          <a:xfrm>
            <a:off x="299852" y="653902"/>
            <a:ext cx="8229600" cy="2895600"/>
          </a:xfrm>
        </p:spPr>
        <p:txBody>
          <a:bodyPr/>
          <a:lstStyle/>
          <a:p>
            <a:r>
              <a:rPr lang="en-US" dirty="0"/>
              <a:t>Thank you!</a:t>
            </a:r>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dirty="0"/>
              <a:t>8KB in Size or 8192 Bytes </a:t>
            </a:r>
          </a:p>
          <a:p>
            <a:r>
              <a:rPr lang="en-US" dirty="0"/>
              <a:t>Header is 96 Bytes</a:t>
            </a:r>
          </a:p>
          <a:p>
            <a:pPr lvl="1"/>
            <a:r>
              <a:rPr lang="en-US" dirty="0"/>
              <a:t>Contains:</a:t>
            </a:r>
          </a:p>
          <a:p>
            <a:pPr lvl="2"/>
            <a:r>
              <a:rPr lang="en-US" dirty="0"/>
              <a:t> PageID</a:t>
            </a:r>
          </a:p>
          <a:p>
            <a:pPr lvl="2"/>
            <a:r>
              <a:rPr lang="en-US" dirty="0"/>
              <a:t>Pointers to Previous and Next Pages</a:t>
            </a:r>
          </a:p>
          <a:p>
            <a:pPr lvl="2"/>
            <a:r>
              <a:rPr lang="en-US" dirty="0"/>
              <a:t>Free space</a:t>
            </a:r>
          </a:p>
          <a:p>
            <a:pPr lvl="2"/>
            <a:r>
              <a:rPr lang="en-US" dirty="0"/>
              <a:t>Total # of rows on the page</a:t>
            </a:r>
          </a:p>
          <a:p>
            <a:r>
              <a:rPr lang="en-US" dirty="0"/>
              <a:t>128 Pages = 1 Megabyte | 128,000 = 1 Gigabyte</a:t>
            </a:r>
          </a:p>
          <a:p>
            <a:r>
              <a:rPr lang="en-US" dirty="0"/>
              <a:t>Smallest Unit of allocation; there are no half pages</a:t>
            </a:r>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Pages</a:t>
            </a:r>
          </a:p>
        </p:txBody>
      </p:sp>
    </p:spTree>
    <p:extLst>
      <p:ext uri="{BB962C8B-B14F-4D97-AF65-F5344CB8AC3E}">
        <p14:creationId xmlns:p14="http://schemas.microsoft.com/office/powerpoint/2010/main" val="3471114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Pages</a:t>
            </a:r>
          </a:p>
        </p:txBody>
      </p:sp>
      <p:sp>
        <p:nvSpPr>
          <p:cNvPr id="4" name="Folded Corner 3"/>
          <p:cNvSpPr/>
          <p:nvPr/>
        </p:nvSpPr>
        <p:spPr>
          <a:xfrm rot="10800000">
            <a:off x="3732212" y="1143000"/>
            <a:ext cx="3657600" cy="4800600"/>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32211" y="1828800"/>
            <a:ext cx="3657601"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Page Header (96 Bytes)</a:t>
            </a:r>
          </a:p>
        </p:txBody>
      </p:sp>
      <p:sp>
        <p:nvSpPr>
          <p:cNvPr id="6" name="TextBox 5"/>
          <p:cNvSpPr txBox="1"/>
          <p:nvPr/>
        </p:nvSpPr>
        <p:spPr>
          <a:xfrm>
            <a:off x="3732211" y="2198132"/>
            <a:ext cx="3657601"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Data Row 1 (100 Bytes)</a:t>
            </a:r>
          </a:p>
        </p:txBody>
      </p:sp>
      <p:sp>
        <p:nvSpPr>
          <p:cNvPr id="7" name="TextBox 6"/>
          <p:cNvSpPr txBox="1"/>
          <p:nvPr/>
        </p:nvSpPr>
        <p:spPr>
          <a:xfrm>
            <a:off x="531812" y="6248400"/>
            <a:ext cx="7848600" cy="369332"/>
          </a:xfrm>
          <a:prstGeom prst="rect">
            <a:avLst/>
          </a:prstGeom>
          <a:noFill/>
        </p:spPr>
        <p:txBody>
          <a:bodyPr wrap="square" rtlCol="0">
            <a:spAutoFit/>
          </a:bodyPr>
          <a:lstStyle/>
          <a:p>
            <a:r>
              <a:rPr lang="en-US" dirty="0">
                <a:hlinkClick r:id="rId2"/>
              </a:rPr>
              <a:t>http://technet.microsoft.com/en-us/library/ms190969(v=sql.105).aspx</a:t>
            </a:r>
            <a:endParaRPr lang="en-US" dirty="0"/>
          </a:p>
        </p:txBody>
      </p:sp>
      <p:sp>
        <p:nvSpPr>
          <p:cNvPr id="10" name="TextBox 9"/>
          <p:cNvSpPr txBox="1"/>
          <p:nvPr/>
        </p:nvSpPr>
        <p:spPr>
          <a:xfrm>
            <a:off x="3732210" y="3490794"/>
            <a:ext cx="3124201"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Data Row 3 (80 Bytes)</a:t>
            </a:r>
          </a:p>
        </p:txBody>
      </p:sp>
      <p:sp>
        <p:nvSpPr>
          <p:cNvPr id="11" name="TextBox 10"/>
          <p:cNvSpPr txBox="1"/>
          <p:nvPr/>
        </p:nvSpPr>
        <p:spPr>
          <a:xfrm>
            <a:off x="3732210" y="2567464"/>
            <a:ext cx="3657601" cy="923330"/>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Data Row 2 (200 Bytes)</a:t>
            </a:r>
            <a:br>
              <a:rPr lang="en-US" dirty="0"/>
            </a:br>
            <a:br>
              <a:rPr lang="en-US" dirty="0"/>
            </a:br>
            <a:endParaRPr lang="en-US" dirty="0"/>
          </a:p>
        </p:txBody>
      </p:sp>
      <p:sp>
        <p:nvSpPr>
          <p:cNvPr id="13" name="TextBox 12"/>
          <p:cNvSpPr txBox="1"/>
          <p:nvPr/>
        </p:nvSpPr>
        <p:spPr>
          <a:xfrm>
            <a:off x="6246812" y="5574269"/>
            <a:ext cx="380999"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3</a:t>
            </a:r>
          </a:p>
        </p:txBody>
      </p:sp>
      <p:sp>
        <p:nvSpPr>
          <p:cNvPr id="14" name="TextBox 13"/>
          <p:cNvSpPr txBox="1"/>
          <p:nvPr/>
        </p:nvSpPr>
        <p:spPr>
          <a:xfrm>
            <a:off x="6627811" y="5574269"/>
            <a:ext cx="380999" cy="369332"/>
          </a:xfrm>
          <a:prstGeom prst="rect">
            <a:avLst/>
          </a:prstGeom>
        </p:spPr>
        <p:style>
          <a:lnRef idx="3">
            <a:schemeClr val="lt1"/>
          </a:lnRef>
          <a:fillRef idx="1">
            <a:schemeClr val="accent4"/>
          </a:fillRef>
          <a:effectRef idx="1">
            <a:schemeClr val="accent4"/>
          </a:effectRef>
          <a:fontRef idx="minor">
            <a:schemeClr val="lt1"/>
          </a:fontRef>
        </p:style>
        <p:txBody>
          <a:bodyPr wrap="square" rtlCol="0">
            <a:spAutoFit/>
          </a:bodyPr>
          <a:lstStyle/>
          <a:p>
            <a:pPr algn="ctr"/>
            <a:r>
              <a:rPr lang="en-US" dirty="0"/>
              <a:t>2</a:t>
            </a:r>
          </a:p>
        </p:txBody>
      </p:sp>
      <p:sp>
        <p:nvSpPr>
          <p:cNvPr id="15" name="TextBox 14"/>
          <p:cNvSpPr txBox="1"/>
          <p:nvPr/>
        </p:nvSpPr>
        <p:spPr>
          <a:xfrm>
            <a:off x="7008812" y="5574269"/>
            <a:ext cx="38099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1</a:t>
            </a:r>
          </a:p>
        </p:txBody>
      </p:sp>
      <p:sp>
        <p:nvSpPr>
          <p:cNvPr id="16" name="TextBox 15"/>
          <p:cNvSpPr txBox="1"/>
          <p:nvPr/>
        </p:nvSpPr>
        <p:spPr>
          <a:xfrm>
            <a:off x="8837612" y="533400"/>
            <a:ext cx="2514600" cy="646331"/>
          </a:xfrm>
          <a:prstGeom prst="rect">
            <a:avLst/>
          </a:prstGeom>
          <a:noFill/>
        </p:spPr>
        <p:txBody>
          <a:bodyPr wrap="square" rtlCol="0">
            <a:spAutoFit/>
          </a:bodyPr>
          <a:lstStyle/>
          <a:p>
            <a:r>
              <a:rPr lang="en-US" dirty="0"/>
              <a:t>Warning: </a:t>
            </a:r>
            <a:br>
              <a:rPr lang="en-US" dirty="0"/>
            </a:br>
            <a:r>
              <a:rPr lang="en-US" dirty="0"/>
              <a:t>Actual colors may vary!</a:t>
            </a:r>
          </a:p>
        </p:txBody>
      </p:sp>
      <p:cxnSp>
        <p:nvCxnSpPr>
          <p:cNvPr id="26" name="Elbow Connector 25"/>
          <p:cNvCxnSpPr>
            <a:stCxn id="14" idx="2"/>
            <a:endCxn id="11" idx="1"/>
          </p:cNvCxnSpPr>
          <p:nvPr/>
        </p:nvCxnSpPr>
        <p:spPr>
          <a:xfrm rot="5400000" flipH="1">
            <a:off x="3818025" y="2943315"/>
            <a:ext cx="2914472" cy="3086101"/>
          </a:xfrm>
          <a:prstGeom prst="bentConnector4">
            <a:avLst>
              <a:gd name="adj1" fmla="val -7844"/>
              <a:gd name="adj2" fmla="val 10740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2"/>
            <a:endCxn id="6" idx="1"/>
          </p:cNvCxnSpPr>
          <p:nvPr/>
        </p:nvCxnSpPr>
        <p:spPr>
          <a:xfrm rot="5400000" flipH="1">
            <a:off x="3685360" y="2429650"/>
            <a:ext cx="3560803" cy="3467101"/>
          </a:xfrm>
          <a:prstGeom prst="bentConnector4">
            <a:avLst>
              <a:gd name="adj1" fmla="val -6420"/>
              <a:gd name="adj2" fmla="val 12236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3" idx="2"/>
            <a:endCxn id="10" idx="1"/>
          </p:cNvCxnSpPr>
          <p:nvPr/>
        </p:nvCxnSpPr>
        <p:spPr>
          <a:xfrm rot="5400000" flipH="1">
            <a:off x="3950690" y="3456980"/>
            <a:ext cx="2268141" cy="2705102"/>
          </a:xfrm>
          <a:prstGeom prst="bentConnector4">
            <a:avLst>
              <a:gd name="adj1" fmla="val -10079"/>
              <a:gd name="adj2" fmla="val 10845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466012" y="5562600"/>
            <a:ext cx="3974486" cy="646331"/>
          </a:xfrm>
          <a:prstGeom prst="rect">
            <a:avLst/>
          </a:prstGeom>
          <a:noFill/>
        </p:spPr>
        <p:txBody>
          <a:bodyPr wrap="none" rtlCol="0">
            <a:spAutoFit/>
          </a:bodyPr>
          <a:lstStyle/>
          <a:p>
            <a:r>
              <a:rPr lang="en-US" dirty="0"/>
              <a:t>Row offset: Distance from the first byte </a:t>
            </a:r>
          </a:p>
          <a:p>
            <a:r>
              <a:rPr lang="en-US" dirty="0"/>
              <a:t>in the row to the start of the page</a:t>
            </a:r>
          </a:p>
        </p:txBody>
      </p:sp>
      <p:sp>
        <p:nvSpPr>
          <p:cNvPr id="46" name="TextBox 45"/>
          <p:cNvSpPr txBox="1"/>
          <p:nvPr/>
        </p:nvSpPr>
        <p:spPr>
          <a:xfrm>
            <a:off x="7618412" y="2743200"/>
            <a:ext cx="4419600" cy="1200329"/>
          </a:xfrm>
          <a:prstGeom prst="rect">
            <a:avLst/>
          </a:prstGeom>
          <a:noFill/>
        </p:spPr>
        <p:txBody>
          <a:bodyPr wrap="square" rtlCol="0">
            <a:spAutoFit/>
          </a:bodyPr>
          <a:lstStyle/>
          <a:p>
            <a:r>
              <a:rPr lang="en-US" dirty="0"/>
              <a:t>For this example:</a:t>
            </a:r>
          </a:p>
          <a:p>
            <a:r>
              <a:rPr lang="en-US" dirty="0"/>
              <a:t>Row Offset 1 would have the value 96</a:t>
            </a:r>
          </a:p>
          <a:p>
            <a:r>
              <a:rPr lang="en-US" dirty="0"/>
              <a:t>Row Offset 2 would have the value 196</a:t>
            </a:r>
            <a:br>
              <a:rPr lang="en-US" dirty="0"/>
            </a:br>
            <a:r>
              <a:rPr lang="en-US" dirty="0"/>
              <a:t>Row Offset 3 would have the value 396</a:t>
            </a:r>
          </a:p>
        </p:txBody>
      </p:sp>
    </p:spTree>
    <p:extLst>
      <p:ext uri="{BB962C8B-B14F-4D97-AF65-F5344CB8AC3E}">
        <p14:creationId xmlns:p14="http://schemas.microsoft.com/office/powerpoint/2010/main" val="1985679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169" y="1189177"/>
            <a:ext cx="11650488" cy="5070812"/>
          </a:xfrm>
        </p:spPr>
        <p:txBody>
          <a:bodyPr/>
          <a:lstStyle/>
          <a:p>
            <a:r>
              <a:rPr lang="en-US" dirty="0"/>
              <a:t>A set of 8 Pages</a:t>
            </a:r>
          </a:p>
          <a:p>
            <a:r>
              <a:rPr lang="en-US" dirty="0"/>
              <a:t>1 Page = 8KB | 8 Pages = 64 KB</a:t>
            </a:r>
          </a:p>
          <a:p>
            <a:r>
              <a:rPr lang="en-US" dirty="0"/>
              <a:t>16 Extents per MB | 16,000 Per GB</a:t>
            </a:r>
          </a:p>
          <a:p>
            <a:r>
              <a:rPr lang="en-US" dirty="0"/>
              <a:t>Basic unit of space management for SQL Server data and index pages</a:t>
            </a:r>
          </a:p>
          <a:p>
            <a:r>
              <a:rPr lang="en-US" dirty="0"/>
              <a:t>Two Types</a:t>
            </a:r>
          </a:p>
          <a:p>
            <a:pPr lvl="1"/>
            <a:r>
              <a:rPr lang="en-US" dirty="0"/>
              <a:t>Mixed: contains pages owned by multiple objects (up to 8)</a:t>
            </a:r>
          </a:p>
          <a:p>
            <a:pPr lvl="1"/>
            <a:r>
              <a:rPr lang="en-US" dirty="0"/>
              <a:t>Uniform: all pages contained within come from one object and the entire extent can only be used by that object</a:t>
            </a:r>
          </a:p>
          <a:p>
            <a:pPr lvl="1"/>
            <a:r>
              <a:rPr lang="en-US" dirty="0"/>
              <a:t>MIXED_PAGE_ALLOCATION = {OFF|ON} (New for SQL 2016)</a:t>
            </a:r>
          </a:p>
        </p:txBody>
      </p:sp>
      <p:sp>
        <p:nvSpPr>
          <p:cNvPr id="2" name="Title 1"/>
          <p:cNvSpPr>
            <a:spLocks noGrp="1"/>
          </p:cNvSpPr>
          <p:nvPr>
            <p:ph type="title"/>
          </p:nvPr>
        </p:nvSpPr>
        <p:spPr/>
        <p:txBody>
          <a:bodyPr/>
          <a:lstStyle/>
          <a:p>
            <a:r>
              <a:rPr lang="en-US" dirty="0"/>
              <a:t>Extent</a:t>
            </a:r>
          </a:p>
        </p:txBody>
      </p:sp>
    </p:spTree>
    <p:extLst>
      <p:ext uri="{BB962C8B-B14F-4D97-AF65-F5344CB8AC3E}">
        <p14:creationId xmlns:p14="http://schemas.microsoft.com/office/powerpoint/2010/main" val="4292734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noAutofit/>
          </a:bodyPr>
          <a:lstStyle/>
          <a:p>
            <a:r>
              <a:rPr lang="en-US" sz="4000" dirty="0"/>
              <a:t>The internal “directory” of information on pages</a:t>
            </a:r>
          </a:p>
          <a:p>
            <a:r>
              <a:rPr lang="en-US" sz="4000" dirty="0"/>
              <a:t>GAM </a:t>
            </a:r>
          </a:p>
          <a:p>
            <a:pPr lvl="1"/>
            <a:r>
              <a:rPr lang="en-US" sz="2000" dirty="0"/>
              <a:t>Which extents are available for allocation</a:t>
            </a:r>
          </a:p>
          <a:p>
            <a:pPr lvl="1"/>
            <a:r>
              <a:rPr lang="en-US" sz="2000" dirty="0"/>
              <a:t>Covers a 4GB interval of data</a:t>
            </a:r>
          </a:p>
          <a:p>
            <a:r>
              <a:rPr lang="en-US" sz="4000" dirty="0"/>
              <a:t>SGAM</a:t>
            </a:r>
          </a:p>
          <a:p>
            <a:pPr lvl="1"/>
            <a:r>
              <a:rPr lang="en-US" sz="2000" dirty="0"/>
              <a:t>Which mix extents have at least one page to allocate</a:t>
            </a:r>
          </a:p>
          <a:p>
            <a:pPr lvl="1"/>
            <a:r>
              <a:rPr lang="en-US" sz="2000" dirty="0"/>
              <a:t>Covers a 4GB interval of data</a:t>
            </a:r>
          </a:p>
          <a:p>
            <a:r>
              <a:rPr lang="en-US" sz="4000" dirty="0"/>
              <a:t>PFS (Page Free Space)</a:t>
            </a:r>
          </a:p>
          <a:p>
            <a:pPr lvl="1"/>
            <a:r>
              <a:rPr lang="en-US" sz="2000" dirty="0"/>
              <a:t>Used to track how much free space is on pages</a:t>
            </a:r>
          </a:p>
          <a:p>
            <a:pPr lvl="1"/>
            <a:r>
              <a:rPr lang="en-US" sz="2000" dirty="0"/>
              <a:t>Tracks other attributes as well</a:t>
            </a:r>
          </a:p>
          <a:p>
            <a:pPr lvl="1"/>
            <a:r>
              <a:rPr lang="en-US" sz="2000" dirty="0"/>
              <a:t>Covers a 64MB interval of data</a:t>
            </a:r>
          </a:p>
        </p:txBody>
      </p:sp>
      <p:sp>
        <p:nvSpPr>
          <p:cNvPr id="2" name="Title 1"/>
          <p:cNvSpPr>
            <a:spLocks noGrp="1"/>
          </p:cNvSpPr>
          <p:nvPr>
            <p:ph type="title"/>
          </p:nvPr>
        </p:nvSpPr>
        <p:spPr/>
        <p:txBody>
          <a:bodyPr/>
          <a:lstStyle/>
          <a:p>
            <a:r>
              <a:rPr lang="en-US" dirty="0"/>
              <a:t>Allocation Bitmap Pages</a:t>
            </a:r>
          </a:p>
        </p:txBody>
      </p:sp>
    </p:spTree>
    <p:extLst>
      <p:ext uri="{BB962C8B-B14F-4D97-AF65-F5344CB8AC3E}">
        <p14:creationId xmlns:p14="http://schemas.microsoft.com/office/powerpoint/2010/main" val="1446542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lded Corner 3"/>
          <p:cNvSpPr/>
          <p:nvPr/>
        </p:nvSpPr>
        <p:spPr>
          <a:xfrm flipH="1" flipV="1">
            <a:off x="1903412" y="609600"/>
            <a:ext cx="6705600" cy="5943600"/>
          </a:xfrm>
          <a:prstGeom prst="foldedCorner">
            <a:avLst/>
          </a:prstGeom>
        </p:spPr>
        <p:style>
          <a:lnRef idx="1">
            <a:schemeClr val="accent5"/>
          </a:lnRef>
          <a:fillRef idx="2">
            <a:schemeClr val="accent5"/>
          </a:fillRef>
          <a:effectRef idx="1">
            <a:schemeClr val="accent5"/>
          </a:effectRef>
          <a:fontRef idx="minor">
            <a:schemeClr val="dk1"/>
          </a:fontRef>
        </p:style>
        <p:txBody>
          <a:bodyPr vert="vert270" rtlCol="0" anchor="ctr"/>
          <a:lstStyle/>
          <a:p>
            <a:pPr algn="ctr"/>
            <a:r>
              <a:rPr lang="en-US" dirty="0"/>
              <a:t>GAM</a:t>
            </a:r>
          </a:p>
        </p:txBody>
      </p:sp>
      <p:sp>
        <p:nvSpPr>
          <p:cNvPr id="8" name="TextBox 7"/>
          <p:cNvSpPr txBox="1"/>
          <p:nvPr/>
        </p:nvSpPr>
        <p:spPr>
          <a:xfrm>
            <a:off x="2817812" y="1143000"/>
            <a:ext cx="1371599" cy="369332"/>
          </a:xfrm>
          <a:prstGeom prst="rect">
            <a:avLst/>
          </a:prstGeom>
          <a:noFill/>
        </p:spPr>
        <p:txBody>
          <a:bodyPr wrap="square" rtlCol="0">
            <a:spAutoFit/>
          </a:bodyPr>
          <a:lstStyle/>
          <a:p>
            <a:r>
              <a:rPr lang="en-US" dirty="0"/>
              <a:t>Extent 0</a:t>
            </a:r>
          </a:p>
        </p:txBody>
      </p:sp>
      <p:sp>
        <p:nvSpPr>
          <p:cNvPr id="9" name="TextBox 8"/>
          <p:cNvSpPr txBox="1"/>
          <p:nvPr/>
        </p:nvSpPr>
        <p:spPr>
          <a:xfrm>
            <a:off x="6475412" y="5943600"/>
            <a:ext cx="1371599" cy="369332"/>
          </a:xfrm>
          <a:prstGeom prst="rect">
            <a:avLst/>
          </a:prstGeom>
          <a:noFill/>
        </p:spPr>
        <p:txBody>
          <a:bodyPr wrap="square" rtlCol="0">
            <a:spAutoFit/>
          </a:bodyPr>
          <a:lstStyle/>
          <a:p>
            <a:r>
              <a:rPr lang="en-US" dirty="0"/>
              <a:t>Extent 250</a:t>
            </a:r>
          </a:p>
        </p:txBody>
      </p:sp>
      <p:cxnSp>
        <p:nvCxnSpPr>
          <p:cNvPr id="11" name="Straight Arrow Connector 10"/>
          <p:cNvCxnSpPr/>
          <p:nvPr/>
        </p:nvCxnSpPr>
        <p:spPr>
          <a:xfrm flipV="1">
            <a:off x="7161212" y="5593874"/>
            <a:ext cx="780903" cy="34972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2"/>
          </p:cNvCxnSpPr>
          <p:nvPr/>
        </p:nvCxnSpPr>
        <p:spPr>
          <a:xfrm flipH="1">
            <a:off x="2970212" y="1512332"/>
            <a:ext cx="533400" cy="39266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055813" y="5791200"/>
            <a:ext cx="3657598" cy="646331"/>
          </a:xfrm>
          <a:prstGeom prst="rect">
            <a:avLst/>
          </a:prstGeom>
          <a:noFill/>
        </p:spPr>
        <p:txBody>
          <a:bodyPr wrap="square" rtlCol="0">
            <a:spAutoFit/>
          </a:bodyPr>
          <a:lstStyle/>
          <a:p>
            <a:r>
              <a:rPr lang="en-US" dirty="0"/>
              <a:t>Tracks 64,000 Extents (4GB)</a:t>
            </a:r>
          </a:p>
          <a:p>
            <a:r>
              <a:rPr lang="en-US" dirty="0"/>
              <a:t>1 Represents if that extent is free</a:t>
            </a:r>
          </a:p>
        </p:txBody>
      </p:sp>
      <p:sp>
        <p:nvSpPr>
          <p:cNvPr id="16" name="TextBox 15"/>
          <p:cNvSpPr txBox="1"/>
          <p:nvPr/>
        </p:nvSpPr>
        <p:spPr>
          <a:xfrm>
            <a:off x="4570412" y="1066800"/>
            <a:ext cx="1202573" cy="369332"/>
          </a:xfrm>
          <a:prstGeom prst="rect">
            <a:avLst/>
          </a:prstGeom>
          <a:noFill/>
        </p:spPr>
        <p:txBody>
          <a:bodyPr wrap="none" rtlCol="0">
            <a:spAutoFit/>
          </a:bodyPr>
          <a:lstStyle/>
          <a:p>
            <a:r>
              <a:rPr lang="en-US" dirty="0"/>
              <a:t>GAM Page</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055263209"/>
              </p:ext>
            </p:extLst>
          </p:nvPr>
        </p:nvGraphicFramePr>
        <p:xfrm>
          <a:off x="2906417" y="1947942"/>
          <a:ext cx="5207000" cy="360299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gridCol w="208280">
                  <a:extLst>
                    <a:ext uri="{9D8B030D-6E8A-4147-A177-3AD203B41FA5}">
                      <a16:colId xmlns:a16="http://schemas.microsoft.com/office/drawing/2014/main" val="20017"/>
                    </a:ext>
                  </a:extLst>
                </a:gridCol>
                <a:gridCol w="208280">
                  <a:extLst>
                    <a:ext uri="{9D8B030D-6E8A-4147-A177-3AD203B41FA5}">
                      <a16:colId xmlns:a16="http://schemas.microsoft.com/office/drawing/2014/main" val="20018"/>
                    </a:ext>
                  </a:extLst>
                </a:gridCol>
                <a:gridCol w="208280">
                  <a:extLst>
                    <a:ext uri="{9D8B030D-6E8A-4147-A177-3AD203B41FA5}">
                      <a16:colId xmlns:a16="http://schemas.microsoft.com/office/drawing/2014/main" val="20019"/>
                    </a:ext>
                  </a:extLst>
                </a:gridCol>
                <a:gridCol w="208280">
                  <a:extLst>
                    <a:ext uri="{9D8B030D-6E8A-4147-A177-3AD203B41FA5}">
                      <a16:colId xmlns:a16="http://schemas.microsoft.com/office/drawing/2014/main" val="20020"/>
                    </a:ext>
                  </a:extLst>
                </a:gridCol>
                <a:gridCol w="208280">
                  <a:extLst>
                    <a:ext uri="{9D8B030D-6E8A-4147-A177-3AD203B41FA5}">
                      <a16:colId xmlns:a16="http://schemas.microsoft.com/office/drawing/2014/main" val="20021"/>
                    </a:ext>
                  </a:extLst>
                </a:gridCol>
                <a:gridCol w="208280">
                  <a:extLst>
                    <a:ext uri="{9D8B030D-6E8A-4147-A177-3AD203B41FA5}">
                      <a16:colId xmlns:a16="http://schemas.microsoft.com/office/drawing/2014/main" val="20022"/>
                    </a:ext>
                  </a:extLst>
                </a:gridCol>
                <a:gridCol w="208280">
                  <a:extLst>
                    <a:ext uri="{9D8B030D-6E8A-4147-A177-3AD203B41FA5}">
                      <a16:colId xmlns:a16="http://schemas.microsoft.com/office/drawing/2014/main" val="20023"/>
                    </a:ext>
                  </a:extLst>
                </a:gridCol>
                <a:gridCol w="208280">
                  <a:extLst>
                    <a:ext uri="{9D8B030D-6E8A-4147-A177-3AD203B41FA5}">
                      <a16:colId xmlns:a16="http://schemas.microsoft.com/office/drawing/2014/main" val="20024"/>
                    </a:ext>
                  </a:extLst>
                </a:gridCol>
              </a:tblGrid>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0"/>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1"/>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2"/>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3"/>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4"/>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5"/>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6"/>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7"/>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8"/>
                  </a:ext>
                </a:extLst>
              </a:tr>
              <a:tr h="325120">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718764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6412" y="6172199"/>
            <a:ext cx="5756191" cy="369332"/>
          </a:xfrm>
          <a:prstGeom prst="rect">
            <a:avLst/>
          </a:prstGeom>
        </p:spPr>
        <p:txBody>
          <a:bodyPr wrap="none">
            <a:spAutoFit/>
          </a:bodyPr>
          <a:lstStyle/>
          <a:p>
            <a:r>
              <a:rPr lang="en-US" dirty="0"/>
              <a:t>http://storage-rental.co/wp-content/uploads/2013/04/2.jpg</a:t>
            </a:r>
          </a:p>
        </p:txBody>
      </p:sp>
      <p:pic>
        <p:nvPicPr>
          <p:cNvPr id="1026" name="Picture 2" descr="http://storage-rental.co/wp-content/uploads/2013/0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2" y="342899"/>
            <a:ext cx="7772400" cy="5829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79412" y="609600"/>
            <a:ext cx="1219200" cy="1200329"/>
          </a:xfrm>
          <a:prstGeom prst="rect">
            <a:avLst/>
          </a:prstGeom>
          <a:noFill/>
        </p:spPr>
        <p:txBody>
          <a:bodyPr wrap="square" rtlCol="0">
            <a:spAutoFit/>
          </a:bodyPr>
          <a:lstStyle/>
          <a:p>
            <a:r>
              <a:rPr lang="en-US" dirty="0"/>
              <a:t>Any Free Storage Space Available?</a:t>
            </a:r>
          </a:p>
        </p:txBody>
      </p:sp>
    </p:spTree>
    <p:extLst>
      <p:ext uri="{BB962C8B-B14F-4D97-AF65-F5344CB8AC3E}">
        <p14:creationId xmlns:p14="http://schemas.microsoft.com/office/powerpoint/2010/main" val="59139102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HITE TEMPLATE">
  <a:themeElements>
    <a:clrScheme name="BT - Dark Magenta on white">
      <a:dk1>
        <a:srgbClr val="505050"/>
      </a:dk1>
      <a:lt1>
        <a:srgbClr val="FFFFFF"/>
      </a:lt1>
      <a:dk2>
        <a:srgbClr val="5C005C"/>
      </a:dk2>
      <a:lt2>
        <a:srgbClr val="FEECF8"/>
      </a:lt2>
      <a:accent1>
        <a:srgbClr val="5C005C"/>
      </a:accent1>
      <a:accent2>
        <a:srgbClr val="B4009E"/>
      </a:accent2>
      <a:accent3>
        <a:srgbClr val="0078D7"/>
      </a:accent3>
      <a:accent4>
        <a:srgbClr val="002050"/>
      </a:accent4>
      <a:accent5>
        <a:srgbClr val="107C10"/>
      </a:accent5>
      <a:accent6>
        <a:srgbClr val="3214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 MAGENTA_2016_1.potx" id="{7B3C440C-DE3B-4C07-B1F5-362CAEB16A74}" vid="{0C679649-6240-4539-9BE5-A306A3123DE1}"/>
    </a:ext>
  </a:extLst>
</a:theme>
</file>

<file path=ppt/theme/theme2.xml><?xml version="1.0" encoding="utf-8"?>
<a:theme xmlns:a="http://schemas.openxmlformats.org/drawingml/2006/main" name="COLOR TEMPLATE">
  <a:themeElements>
    <a:clrScheme name="BT - Dark Magenta">
      <a:dk1>
        <a:srgbClr val="505050"/>
      </a:dk1>
      <a:lt1>
        <a:srgbClr val="FFFFFF"/>
      </a:lt1>
      <a:dk2>
        <a:srgbClr val="5C005C"/>
      </a:dk2>
      <a:lt2>
        <a:srgbClr val="FEECF8"/>
      </a:lt2>
      <a:accent1>
        <a:srgbClr val="B4009E"/>
      </a:accent1>
      <a:accent2>
        <a:srgbClr val="0078D7"/>
      </a:accent2>
      <a:accent3>
        <a:srgbClr val="002050"/>
      </a:accent3>
      <a:accent4>
        <a:srgbClr val="107C10"/>
      </a:accent4>
      <a:accent5>
        <a:srgbClr val="32145A"/>
      </a:accent5>
      <a:accent6>
        <a:srgbClr val="737373"/>
      </a:accent6>
      <a:hlink>
        <a:srgbClr val="FEECF8"/>
      </a:hlink>
      <a:folHlink>
        <a:srgbClr val="FEECF8"/>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 MAGENTA_2016_1.potx" id="{7B3C440C-DE3B-4C07-B1F5-362CAEB16A74}" vid="{E458753F-429E-4CFB-85E9-DDDA3E513946}"/>
    </a:ext>
  </a:ext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Brand_template_16-9_Edu_DARK MAGENTA_2016_1</Template>
  <TotalTime>0</TotalTime>
  <Words>1697</Words>
  <Application>Microsoft Office PowerPoint</Application>
  <PresentationFormat>Custom</PresentationFormat>
  <Paragraphs>546</Paragraphs>
  <Slides>35</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Arial</vt:lpstr>
      <vt:lpstr>Consolas</vt:lpstr>
      <vt:lpstr>Corbel</vt:lpstr>
      <vt:lpstr>Segoe UI</vt:lpstr>
      <vt:lpstr>Segoe UI Light</vt:lpstr>
      <vt:lpstr>Wingdings</vt:lpstr>
      <vt:lpstr>WHITE TEMPLATE</vt:lpstr>
      <vt:lpstr>COLOR TEMPLATE</vt:lpstr>
      <vt:lpstr>SQL Server Internals 101</vt:lpstr>
      <vt:lpstr>Agenda</vt:lpstr>
      <vt:lpstr>How Data is Stored and Organized: Pages, Extents, Allocation Bitmap Pages </vt:lpstr>
      <vt:lpstr>Pages</vt:lpstr>
      <vt:lpstr>Pages</vt:lpstr>
      <vt:lpstr>Extent</vt:lpstr>
      <vt:lpstr>Allocation Bitmap Pages</vt:lpstr>
      <vt:lpstr>PowerPoint Presentation</vt:lpstr>
      <vt:lpstr>PowerPoint Presentation</vt:lpstr>
      <vt:lpstr>Index Allocation Map (IAM)</vt:lpstr>
      <vt:lpstr>PowerPoint Presentation</vt:lpstr>
      <vt:lpstr>Does it sound Greek?</vt:lpstr>
      <vt:lpstr>The Query Lifecycle</vt:lpstr>
      <vt:lpstr>PowerPoint Presentation</vt:lpstr>
      <vt:lpstr>PowerPoint Presentation</vt:lpstr>
      <vt:lpstr>PowerPoint Presentation</vt:lpstr>
      <vt:lpstr>How the Infrastructure Works: Storage (HDD,SDD,RAID) &amp; Memory </vt:lpstr>
      <vt:lpstr>Magnetic Storage</vt:lpstr>
      <vt:lpstr>Magnetic Storage</vt:lpstr>
      <vt:lpstr>Allocation Units 64KB 1 Physical read per Extent</vt:lpstr>
      <vt:lpstr>Allocation Units 4KB 2 Physical Reads per Page</vt:lpstr>
      <vt:lpstr>SSD – NAND Flash</vt:lpstr>
      <vt:lpstr>RAID Basics</vt:lpstr>
      <vt:lpstr>SAN with RAID</vt:lpstr>
      <vt:lpstr>RAM</vt:lpstr>
      <vt:lpstr>What about compression?</vt:lpstr>
      <vt:lpstr>How pages are stored in RAM</vt:lpstr>
      <vt:lpstr>Speed Assessment </vt:lpstr>
      <vt:lpstr>Speed Assessment  (Price Estimates from Feb 2016)</vt:lpstr>
      <vt:lpstr>Picture worth 1000 MB? Pages per second on peak transfer</vt:lpstr>
      <vt:lpstr>Picture worth 1000 MB? Pages per second on peak transfer</vt:lpstr>
      <vt:lpstr>Access Speed or Latency time</vt:lpstr>
      <vt:lpstr>Why does all this matter?</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2013-09-16T23:38:20Z</dcterms:created>
  <dcterms:modified xsi:type="dcterms:W3CDTF">2016-03-14T16:08:10Z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TC028952619991</vt:lpwstr>
  </property>
</Properties>
</file>